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39" r:id="rId3"/>
    <p:sldId id="259" r:id="rId5"/>
    <p:sldId id="308" r:id="rId6"/>
    <p:sldId id="351" r:id="rId7"/>
    <p:sldId id="402" r:id="rId8"/>
    <p:sldId id="403" r:id="rId9"/>
    <p:sldId id="352" r:id="rId10"/>
    <p:sldId id="350" r:id="rId11"/>
    <p:sldId id="310" r:id="rId12"/>
    <p:sldId id="355" r:id="rId13"/>
    <p:sldId id="406" r:id="rId14"/>
    <p:sldId id="407" r:id="rId15"/>
    <p:sldId id="408" r:id="rId16"/>
    <p:sldId id="409" r:id="rId17"/>
    <p:sldId id="410" r:id="rId18"/>
    <p:sldId id="411" r:id="rId19"/>
    <p:sldId id="412" r:id="rId20"/>
    <p:sldId id="413" r:id="rId21"/>
    <p:sldId id="414" r:id="rId22"/>
    <p:sldId id="312" r:id="rId23"/>
    <p:sldId id="416" r:id="rId24"/>
    <p:sldId id="415" r:id="rId25"/>
    <p:sldId id="344" r:id="rId26"/>
    <p:sldId id="479" r:id="rId27"/>
    <p:sldId id="315" r:id="rId28"/>
    <p:sldId id="358" r:id="rId29"/>
    <p:sldId id="432" r:id="rId30"/>
    <p:sldId id="433" r:id="rId31"/>
    <p:sldId id="434" r:id="rId32"/>
    <p:sldId id="435" r:id="rId33"/>
    <p:sldId id="269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1F3"/>
    <a:srgbClr val="E8E8E8"/>
    <a:srgbClr val="72B6B6"/>
    <a:srgbClr val="F659D2"/>
    <a:srgbClr val="FDFDFD"/>
    <a:srgbClr val="5BBEAA"/>
    <a:srgbClr val="62C0AB"/>
    <a:srgbClr val="D3EEFA"/>
    <a:srgbClr val="B0DDF7"/>
    <a:srgbClr val="125D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412"/>
        <p:guide pos="4044"/>
        <p:guide pos="396"/>
        <p:guide pos="7302"/>
        <p:guide orient="horz" pos="4018"/>
        <p:guide orient="horz" pos="7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9829FD-DD90-4EE7-BCD7-4AF299D6F45A}" type="doc">
      <dgm:prSet loTypeId="process" loCatId="process" qsTypeId="urn:microsoft.com/office/officeart/2005/8/quickstyle/simple5" qsCatId="simple" csTypeId="urn:microsoft.com/office/officeart/2005/8/colors/accent1_2" csCatId="accent1" phldr="0"/>
      <dgm:spPr/>
      <dgm:t>
        <a:bodyPr/>
        <a:p>
          <a:endParaRPr lang="zh-CN" altLang="en-US"/>
        </a:p>
      </dgm:t>
    </dgm:pt>
    <dgm:pt modelId="{FCC504F5-317D-4294-815B-28489BDC5845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上报信息</a:t>
          </a:r>
          <a:endParaRPr lang="zh-CN" altLang="en-US"/>
        </a:p>
      </dgm:t>
    </dgm:pt>
    <dgm:pt modelId="{8F05BE86-1921-41BD-B82E-72272E9475E9}" cxnId="{7D829423-6B55-4B9E-B5FB-0CB2C5CED38B}" type="parTrans">
      <dgm:prSet/>
      <dgm:spPr/>
      <dgm:t>
        <a:bodyPr/>
        <a:p>
          <a:endParaRPr lang="zh-CN" altLang="en-US"/>
        </a:p>
      </dgm:t>
    </dgm:pt>
    <dgm:pt modelId="{67223200-D196-44B3-9DFD-D095DDBC10AB}" cxnId="{7D829423-6B55-4B9E-B5FB-0CB2C5CED38B}" type="sibTrans">
      <dgm:prSet/>
      <dgm:spPr/>
      <dgm:t>
        <a:bodyPr/>
        <a:p>
          <a:endParaRPr lang="zh-CN" altLang="en-US"/>
        </a:p>
      </dgm:t>
    </dgm:pt>
    <dgm:pt modelId="{F3F66F6A-184E-4CBB-A544-AC2BF2A74FC0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/>
            <a:t>学校：对学生进行实习跟踪</a:t>
          </a:r>
          <a:endParaRPr lang="zh-CN" altLang="en-US"/>
        </a:p>
      </dgm:t>
    </dgm:pt>
    <dgm:pt modelId="{7A0C70B0-5DAE-45AB-9915-863AC3FA4D2D}" cxnId="{D5C45081-6E92-42D6-BDE8-EF8BB0AB900C}" type="parTrans">
      <dgm:prSet/>
      <dgm:spPr/>
      <dgm:t>
        <a:bodyPr/>
        <a:p>
          <a:endParaRPr lang="zh-CN" altLang="en-US"/>
        </a:p>
      </dgm:t>
    </dgm:pt>
    <dgm:pt modelId="{47DD308A-8526-455B-A37F-FEE2CC1C75AF}" cxnId="{D5C45081-6E92-42D6-BDE8-EF8BB0AB900C}" type="sibTrans">
      <dgm:prSet/>
      <dgm:spPr/>
      <dgm:t>
        <a:bodyPr/>
        <a:p>
          <a:endParaRPr lang="zh-CN" altLang="en-US"/>
        </a:p>
      </dgm:t>
    </dgm:pt>
    <dgm:pt modelId="{9CBA604C-7EAA-4510-BA63-468C9C5C66CB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>
              <a:solidFill>
                <a:srgbClr val="FF0000"/>
              </a:solidFill>
            </a:rPr>
            <a:t>学生：提供正确的实习信息</a:t>
          </a:r>
          <a:r>
            <a:rPr lang="zh-CN" altLang="en-US">
              <a:solidFill>
                <a:srgbClr val="FF0000"/>
              </a:solidFill>
            </a:rPr>
            <a:t/>
          </a:r>
          <a:endParaRPr lang="zh-CN" altLang="en-US">
            <a:solidFill>
              <a:srgbClr val="FF0000"/>
            </a:solidFill>
          </a:endParaRPr>
        </a:p>
      </dgm:t>
    </dgm:pt>
    <dgm:pt modelId="{14E54338-8B77-49AF-AB0B-E7AD57FCC42C}" cxnId="{CA08617C-9B99-460D-BCFE-48DE66FF5116}" type="parTrans">
      <dgm:prSet/>
      <dgm:spPr/>
    </dgm:pt>
    <dgm:pt modelId="{857E9A7A-B274-4F54-90F1-71E1A6335C85}" cxnId="{CA08617C-9B99-460D-BCFE-48DE66FF5116}" type="sibTrans">
      <dgm:prSet/>
      <dgm:spPr/>
    </dgm:pt>
    <dgm:pt modelId="{780FAED3-C4BD-4FF1-8B67-8499CCFAE2ED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实习打卡</a:t>
          </a:r>
          <a:endParaRPr lang="zh-CN" altLang="en-US"/>
        </a:p>
      </dgm:t>
    </dgm:pt>
    <dgm:pt modelId="{88C57C74-C9C4-46CF-A10B-13A1A1E7714C}" cxnId="{3D53EC96-C9C5-44C5-AA07-33EB0A4FDAE3}" type="parTrans">
      <dgm:prSet/>
      <dgm:spPr/>
      <dgm:t>
        <a:bodyPr/>
        <a:p>
          <a:endParaRPr lang="zh-CN" altLang="en-US"/>
        </a:p>
      </dgm:t>
    </dgm:pt>
    <dgm:pt modelId="{34435F2A-D730-405E-99D5-BBC9FB7499FA}" cxnId="{3D53EC96-C9C5-44C5-AA07-33EB0A4FDAE3}" type="sibTrans">
      <dgm:prSet/>
      <dgm:spPr/>
      <dgm:t>
        <a:bodyPr/>
        <a:p>
          <a:endParaRPr lang="zh-CN" altLang="en-US"/>
        </a:p>
      </dgm:t>
    </dgm:pt>
    <dgm:pt modelId="{3E6D5D4F-935E-467F-A6CA-DFB49E904BF2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/>
            <a:t>学校：将实习信息上传到系统，设置打卡范围</a:t>
          </a:r>
          <a:endParaRPr lang="zh-CN" altLang="en-US"/>
        </a:p>
      </dgm:t>
    </dgm:pt>
    <dgm:pt modelId="{DFE6860A-9AF6-4E3A-8810-968954321458}" cxnId="{8D596DB6-91C7-409E-BDC8-49177D5E61EC}" type="parTrans">
      <dgm:prSet/>
      <dgm:spPr/>
      <dgm:t>
        <a:bodyPr/>
        <a:p>
          <a:endParaRPr lang="zh-CN" altLang="en-US"/>
        </a:p>
      </dgm:t>
    </dgm:pt>
    <dgm:pt modelId="{F6E211F9-5728-4C1B-B4EC-036ED0730A63}" cxnId="{8D596DB6-91C7-409E-BDC8-49177D5E61EC}" type="sibTrans">
      <dgm:prSet/>
      <dgm:spPr/>
      <dgm:t>
        <a:bodyPr/>
        <a:p>
          <a:endParaRPr lang="zh-CN" altLang="en-US"/>
        </a:p>
      </dgm:t>
    </dgm:pt>
    <dgm:pt modelId="{D48D3C65-03F4-444C-B962-C1D6DF036C21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>
              <a:solidFill>
                <a:srgbClr val="FF0000"/>
              </a:solidFill>
            </a:rPr>
            <a:t>学生：在</a:t>
          </a:r>
          <a:r>
            <a:rPr lang="en-US" altLang="zh-CN">
              <a:solidFill>
                <a:srgbClr val="FF0000"/>
              </a:solidFill>
            </a:rPr>
            <a:t>“</a:t>
          </a:r>
          <a:r>
            <a:rPr lang="zh-CN" altLang="en-US">
              <a:solidFill>
                <a:srgbClr val="FF0000"/>
              </a:solidFill>
            </a:rPr>
            <a:t>深圳人社</a:t>
          </a:r>
          <a:r>
            <a:rPr lang="en-US" altLang="zh-CN">
              <a:solidFill>
                <a:srgbClr val="FF0000"/>
              </a:solidFill>
            </a:rPr>
            <a:t>”</a:t>
          </a:r>
          <a:r>
            <a:rPr lang="zh-CN" altLang="en-US">
              <a:solidFill>
                <a:srgbClr val="FF0000"/>
              </a:solidFill>
            </a:rPr>
            <a:t>公众号上注册账号进行打卡</a:t>
          </a:r>
          <a:r>
            <a:rPr lang="zh-CN" altLang="en-US">
              <a:solidFill>
                <a:srgbClr val="FF0000"/>
              </a:solidFill>
            </a:rPr>
            <a:t/>
          </a:r>
          <a:endParaRPr lang="zh-CN" altLang="en-US">
            <a:solidFill>
              <a:srgbClr val="FF0000"/>
            </a:solidFill>
          </a:endParaRPr>
        </a:p>
      </dgm:t>
    </dgm:pt>
    <dgm:pt modelId="{688BA8DD-DDA5-49CC-9766-205F8B79D040}" cxnId="{4ABA7933-4392-4300-BF36-6094D5E53C68}" type="parTrans">
      <dgm:prSet/>
      <dgm:spPr/>
    </dgm:pt>
    <dgm:pt modelId="{2E4DCA7A-AA5C-4EAD-89F5-16C43EE1D5AB}" cxnId="{4ABA7933-4392-4300-BF36-6094D5E53C68}" type="sibTrans">
      <dgm:prSet/>
      <dgm:spPr/>
    </dgm:pt>
    <dgm:pt modelId="{1D70B282-9875-47E1-864B-0DB9F83A3309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u="sng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注意事项</a:t>
          </a:r>
          <a:r>
            <a:rPr lang="zh-CN" altLang="en-US" b="1" u="sng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endParaRPr lang="zh-CN" altLang="en-US" b="1" u="sng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82E278-8387-4875-A48B-989607C0A09E}" cxnId="{9093FED2-425C-4A4C-9659-3E407B14E701}" type="parTrans">
      <dgm:prSet/>
      <dgm:spPr/>
      <dgm:t>
        <a:bodyPr/>
        <a:p>
          <a:endParaRPr lang="zh-CN" altLang="en-US"/>
        </a:p>
      </dgm:t>
    </dgm:pt>
    <dgm:pt modelId="{DF77052B-043C-4E4A-8039-9D1D7DFB40F4}" cxnId="{9093FED2-425C-4A4C-9659-3E407B14E701}" type="sibTrans">
      <dgm:prSet/>
      <dgm:spPr/>
      <dgm:t>
        <a:bodyPr/>
        <a:p>
          <a:endParaRPr lang="zh-CN" altLang="en-US"/>
        </a:p>
      </dgm:t>
    </dgm:pt>
    <dgm:pt modelId="{30BE85C4-8BB0-4C0C-B58F-618B83FFA907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/>
            <a:t>学校：及时为学生更换打卡范围</a:t>
          </a:r>
          <a:endParaRPr lang="zh-CN" altLang="en-US"/>
        </a:p>
      </dgm:t>
    </dgm:pt>
    <dgm:pt modelId="{99A19955-80B2-46DE-B74C-C0C8C4D708F2}" cxnId="{9114914E-0320-45F7-A7F1-A934FD41652A}" type="parTrans">
      <dgm:prSet/>
      <dgm:spPr/>
      <dgm:t>
        <a:bodyPr/>
        <a:p>
          <a:endParaRPr lang="zh-CN" altLang="en-US"/>
        </a:p>
      </dgm:t>
    </dgm:pt>
    <dgm:pt modelId="{CB48F5C6-507D-451D-9B2B-7C607BFEAF95}" cxnId="{9114914E-0320-45F7-A7F1-A934FD41652A}" type="sibTrans">
      <dgm:prSet/>
      <dgm:spPr/>
      <dgm:t>
        <a:bodyPr/>
        <a:p>
          <a:endParaRPr lang="zh-CN" altLang="en-US"/>
        </a:p>
      </dgm:t>
    </dgm:pt>
    <dgm:pt modelId="{D11537E5-38E0-4E25-ACF3-A1D7F462F606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>
              <a:solidFill>
                <a:srgbClr val="FF0000"/>
              </a:solidFill>
            </a:rPr>
            <a:t>学生：更换工作及时汇报实习信息</a:t>
          </a:r>
          <a:endParaRPr lang="zh-CN" altLang="en-US">
            <a:solidFill>
              <a:srgbClr val="FF0000"/>
            </a:solidFill>
          </a:endParaRPr>
        </a:p>
      </dgm:t>
    </dgm:pt>
    <dgm:pt modelId="{439C6456-0EAA-4E9E-86CD-E5706D04D419}" cxnId="{295BD023-49E3-45E3-8DCB-F84A384BA1BE}" type="parTrans">
      <dgm:prSet/>
      <dgm:spPr/>
    </dgm:pt>
    <dgm:pt modelId="{2FEE358D-4F36-419D-8F9E-D60A22717970}" cxnId="{295BD023-49E3-45E3-8DCB-F84A384BA1BE}" type="sibTrans">
      <dgm:prSet/>
      <dgm:spPr/>
    </dgm:pt>
    <dgm:pt modelId="{7BB0B505-7D43-42E4-8FC0-6C91316CBFEB}" type="pres">
      <dgm:prSet presAssocID="{DF9829FD-DD90-4EE7-BCD7-4AF299D6F45A}" presName="linearFlow" presStyleCnt="0">
        <dgm:presLayoutVars>
          <dgm:dir/>
          <dgm:animLvl val="lvl"/>
          <dgm:resizeHandles val="exact"/>
        </dgm:presLayoutVars>
      </dgm:prSet>
      <dgm:spPr/>
    </dgm:pt>
    <dgm:pt modelId="{97F2BEE4-0E0F-4FCA-A4B0-E20AD8C04C13}" type="pres">
      <dgm:prSet presAssocID="{FCC504F5-317D-4294-815B-28489BDC5845}" presName="composite" presStyleCnt="0"/>
      <dgm:spPr/>
    </dgm:pt>
    <dgm:pt modelId="{A16E3110-57E1-4619-A55C-DCD0DD5CE084}" type="pres">
      <dgm:prSet presAssocID="{FCC504F5-317D-4294-815B-28489BDC5845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544D3F38-216B-445A-B1B9-8008AEDB7A9D}" type="pres">
      <dgm:prSet presAssocID="{FCC504F5-317D-4294-815B-28489BDC5845}" presName="descendantText" presStyleLbl="alignAcc1" presStyleIdx="0" presStyleCnt="3">
        <dgm:presLayoutVars>
          <dgm:bulletEnabled val="1"/>
        </dgm:presLayoutVars>
      </dgm:prSet>
      <dgm:spPr/>
    </dgm:pt>
    <dgm:pt modelId="{D3A691E5-F443-4F8D-81BB-9D15C0875E8C}" type="pres">
      <dgm:prSet presAssocID="{67223200-D196-44B3-9DFD-D095DDBC10AB}" presName="sp" presStyleCnt="0"/>
      <dgm:spPr/>
    </dgm:pt>
    <dgm:pt modelId="{D4BECBBB-7CE2-4791-839D-9FE6F36B775D}" type="pres">
      <dgm:prSet presAssocID="{780FAED3-C4BD-4FF1-8B67-8499CCFAE2ED}" presName="composite" presStyleCnt="0"/>
      <dgm:spPr/>
    </dgm:pt>
    <dgm:pt modelId="{722E1094-83C7-45E2-B20F-DB9D09AD94F0}" type="pres">
      <dgm:prSet presAssocID="{780FAED3-C4BD-4FF1-8B67-8499CCFAE2ED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AC67BBE6-9B82-4D3D-BF22-48713AF46E9C}" type="pres">
      <dgm:prSet presAssocID="{780FAED3-C4BD-4FF1-8B67-8499CCFAE2ED}" presName="descendantText" presStyleLbl="alignAcc1" presStyleIdx="1" presStyleCnt="3">
        <dgm:presLayoutVars>
          <dgm:bulletEnabled val="1"/>
        </dgm:presLayoutVars>
      </dgm:prSet>
      <dgm:spPr/>
    </dgm:pt>
    <dgm:pt modelId="{5C381A65-34D3-41B1-9499-0884AAA35FC6}" type="pres">
      <dgm:prSet presAssocID="{34435F2A-D730-405E-99D5-BBC9FB7499FA}" presName="sp" presStyleCnt="0"/>
      <dgm:spPr/>
    </dgm:pt>
    <dgm:pt modelId="{C1BF0EA4-CB4D-4391-82EF-EC1874A282F9}" type="pres">
      <dgm:prSet presAssocID="{1D70B282-9875-47E1-864B-0DB9F83A3309}" presName="composite" presStyleCnt="0"/>
      <dgm:spPr/>
    </dgm:pt>
    <dgm:pt modelId="{95C8A2DE-C1F8-4D5A-A3A4-1DC2FA1C0073}" type="pres">
      <dgm:prSet presAssocID="{1D70B282-9875-47E1-864B-0DB9F83A330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E17FEF5-EEE1-41BB-96FD-8FBB3FCF3860}" type="pres">
      <dgm:prSet presAssocID="{1D70B282-9875-47E1-864B-0DB9F83A330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7D829423-6B55-4B9E-B5FB-0CB2C5CED38B}" srcId="{DF9829FD-DD90-4EE7-BCD7-4AF299D6F45A}" destId="{FCC504F5-317D-4294-815B-28489BDC5845}" srcOrd="0" destOrd="0" parTransId="{8F05BE86-1921-41BD-B82E-72272E9475E9}" sibTransId="{67223200-D196-44B3-9DFD-D095DDBC10AB}"/>
    <dgm:cxn modelId="{D5C45081-6E92-42D6-BDE8-EF8BB0AB900C}" srcId="{FCC504F5-317D-4294-815B-28489BDC5845}" destId="{F3F66F6A-184E-4CBB-A544-AC2BF2A74FC0}" srcOrd="0" destOrd="0" parTransId="{7A0C70B0-5DAE-45AB-9915-863AC3FA4D2D}" sibTransId="{47DD308A-8526-455B-A37F-FEE2CC1C75AF}"/>
    <dgm:cxn modelId="{CA08617C-9B99-460D-BCFE-48DE66FF5116}" srcId="{FCC504F5-317D-4294-815B-28489BDC5845}" destId="{9CBA604C-7EAA-4510-BA63-468C9C5C66CB}" srcOrd="1" destOrd="0" parTransId="{14E54338-8B77-49AF-AB0B-E7AD57FCC42C}" sibTransId="{857E9A7A-B274-4F54-90F1-71E1A6335C85}"/>
    <dgm:cxn modelId="{3D53EC96-C9C5-44C5-AA07-33EB0A4FDAE3}" srcId="{DF9829FD-DD90-4EE7-BCD7-4AF299D6F45A}" destId="{780FAED3-C4BD-4FF1-8B67-8499CCFAE2ED}" srcOrd="1" destOrd="0" parTransId="{88C57C74-C9C4-46CF-A10B-13A1A1E7714C}" sibTransId="{34435F2A-D730-405E-99D5-BBC9FB7499FA}"/>
    <dgm:cxn modelId="{8D596DB6-91C7-409E-BDC8-49177D5E61EC}" srcId="{780FAED3-C4BD-4FF1-8B67-8499CCFAE2ED}" destId="{3E6D5D4F-935E-467F-A6CA-DFB49E904BF2}" srcOrd="0" destOrd="1" parTransId="{DFE6860A-9AF6-4E3A-8810-968954321458}" sibTransId="{F6E211F9-5728-4C1B-B4EC-036ED0730A63}"/>
    <dgm:cxn modelId="{4ABA7933-4392-4300-BF36-6094D5E53C68}" srcId="{780FAED3-C4BD-4FF1-8B67-8499CCFAE2ED}" destId="{D48D3C65-03F4-444C-B962-C1D6DF036C21}" srcOrd="1" destOrd="1" parTransId="{688BA8DD-DDA5-49CC-9766-205F8B79D040}" sibTransId="{2E4DCA7A-AA5C-4EAD-89F5-16C43EE1D5AB}"/>
    <dgm:cxn modelId="{9093FED2-425C-4A4C-9659-3E407B14E701}" srcId="{DF9829FD-DD90-4EE7-BCD7-4AF299D6F45A}" destId="{1D70B282-9875-47E1-864B-0DB9F83A3309}" srcOrd="2" destOrd="0" parTransId="{4682E278-8387-4875-A48B-989607C0A09E}" sibTransId="{DF77052B-043C-4E4A-8039-9D1D7DFB40F4}"/>
    <dgm:cxn modelId="{9114914E-0320-45F7-A7F1-A934FD41652A}" srcId="{1D70B282-9875-47E1-864B-0DB9F83A3309}" destId="{30BE85C4-8BB0-4C0C-B58F-618B83FFA907}" srcOrd="0" destOrd="2" parTransId="{99A19955-80B2-46DE-B74C-C0C8C4D708F2}" sibTransId="{CB48F5C6-507D-451D-9B2B-7C607BFEAF95}"/>
    <dgm:cxn modelId="{295BD023-49E3-45E3-8DCB-F84A384BA1BE}" srcId="{1D70B282-9875-47E1-864B-0DB9F83A3309}" destId="{D11537E5-38E0-4E25-ACF3-A1D7F462F606}" srcOrd="1" destOrd="2" parTransId="{439C6456-0EAA-4E9E-86CD-E5706D04D419}" sibTransId="{2FEE358D-4F36-419D-8F9E-D60A22717970}"/>
    <dgm:cxn modelId="{73E637AF-81FC-4AD2-BFCF-92A702C0CA66}" type="presOf" srcId="{DF9829FD-DD90-4EE7-BCD7-4AF299D6F45A}" destId="{7BB0B505-7D43-42E4-8FC0-6C91316CBFEB}" srcOrd="0" destOrd="0" presId="urn:microsoft.com/office/officeart/2005/8/layout/chevron2"/>
    <dgm:cxn modelId="{ECD07869-0FF2-4DE4-B377-67976F5E7E67}" type="presParOf" srcId="{7BB0B505-7D43-42E4-8FC0-6C91316CBFEB}" destId="{97F2BEE4-0E0F-4FCA-A4B0-E20AD8C04C13}" srcOrd="0" destOrd="0" presId="urn:microsoft.com/office/officeart/2005/8/layout/chevron2"/>
    <dgm:cxn modelId="{8F0B0ED4-AAF3-4670-A10C-D6A1B0F59648}" type="presParOf" srcId="{97F2BEE4-0E0F-4FCA-A4B0-E20AD8C04C13}" destId="{A16E3110-57E1-4619-A55C-DCD0DD5CE084}" srcOrd="0" destOrd="0" presId="urn:microsoft.com/office/officeart/2005/8/layout/chevron2"/>
    <dgm:cxn modelId="{90A93C8A-01F7-4BA6-B086-FE96B2D9E393}" type="presOf" srcId="{FCC504F5-317D-4294-815B-28489BDC5845}" destId="{A16E3110-57E1-4619-A55C-DCD0DD5CE084}" srcOrd="0" destOrd="0" presId="urn:microsoft.com/office/officeart/2005/8/layout/chevron2"/>
    <dgm:cxn modelId="{161E6298-05B2-4AD3-AF74-D15A1688AB16}" type="presParOf" srcId="{97F2BEE4-0E0F-4FCA-A4B0-E20AD8C04C13}" destId="{544D3F38-216B-445A-B1B9-8008AEDB7A9D}" srcOrd="1" destOrd="0" presId="urn:microsoft.com/office/officeart/2005/8/layout/chevron2"/>
    <dgm:cxn modelId="{19C91312-E8BF-4983-B483-BFAF806AF3B0}" type="presOf" srcId="{F3F66F6A-184E-4CBB-A544-AC2BF2A74FC0}" destId="{544D3F38-216B-445A-B1B9-8008AEDB7A9D}" srcOrd="0" destOrd="0" presId="urn:microsoft.com/office/officeart/2005/8/layout/chevron2"/>
    <dgm:cxn modelId="{FE768D43-0A24-4B6F-AC4E-61111FA5AD07}" type="presOf" srcId="{9CBA604C-7EAA-4510-BA63-468C9C5C66CB}" destId="{544D3F38-216B-445A-B1B9-8008AEDB7A9D}" srcOrd="0" destOrd="1" presId="urn:microsoft.com/office/officeart/2005/8/layout/chevron2"/>
    <dgm:cxn modelId="{CBEF6937-AFBF-4FE7-928B-A0C8D8C69371}" type="presParOf" srcId="{7BB0B505-7D43-42E4-8FC0-6C91316CBFEB}" destId="{D3A691E5-F443-4F8D-81BB-9D15C0875E8C}" srcOrd="1" destOrd="0" presId="urn:microsoft.com/office/officeart/2005/8/layout/chevron2"/>
    <dgm:cxn modelId="{8B5F1FE4-A607-42D5-BE3A-4D58DE38EC48}" type="presOf" srcId="{67223200-D196-44B3-9DFD-D095DDBC10AB}" destId="{D3A691E5-F443-4F8D-81BB-9D15C0875E8C}" srcOrd="0" destOrd="0" presId="urn:microsoft.com/office/officeart/2005/8/layout/chevron2"/>
    <dgm:cxn modelId="{7045373B-EB1D-4306-A5FD-028718C69001}" type="presParOf" srcId="{7BB0B505-7D43-42E4-8FC0-6C91316CBFEB}" destId="{D4BECBBB-7CE2-4791-839D-9FE6F36B775D}" srcOrd="2" destOrd="0" presId="urn:microsoft.com/office/officeart/2005/8/layout/chevron2"/>
    <dgm:cxn modelId="{65B9AC55-2CB5-4D8A-91B1-3DD730C5F0ED}" type="presParOf" srcId="{D4BECBBB-7CE2-4791-839D-9FE6F36B775D}" destId="{722E1094-83C7-45E2-B20F-DB9D09AD94F0}" srcOrd="0" destOrd="2" presId="urn:microsoft.com/office/officeart/2005/8/layout/chevron2"/>
    <dgm:cxn modelId="{6744B199-2A70-44CF-AC6D-2ADE987E7010}" type="presOf" srcId="{780FAED3-C4BD-4FF1-8B67-8499CCFAE2ED}" destId="{722E1094-83C7-45E2-B20F-DB9D09AD94F0}" srcOrd="0" destOrd="0" presId="urn:microsoft.com/office/officeart/2005/8/layout/chevron2"/>
    <dgm:cxn modelId="{2C907A42-C4B4-46E4-B3D1-34B587203BFD}" type="presParOf" srcId="{D4BECBBB-7CE2-4791-839D-9FE6F36B775D}" destId="{AC67BBE6-9B82-4D3D-BF22-48713AF46E9C}" srcOrd="1" destOrd="2" presId="urn:microsoft.com/office/officeart/2005/8/layout/chevron2"/>
    <dgm:cxn modelId="{28F650DF-D68A-4CB3-991D-08ECD464BB02}" type="presOf" srcId="{3E6D5D4F-935E-467F-A6CA-DFB49E904BF2}" destId="{AC67BBE6-9B82-4D3D-BF22-48713AF46E9C}" srcOrd="0" destOrd="0" presId="urn:microsoft.com/office/officeart/2005/8/layout/chevron2"/>
    <dgm:cxn modelId="{DBA872F1-3102-4214-B902-2F02FD56967C}" type="presOf" srcId="{D48D3C65-03F4-444C-B962-C1D6DF036C21}" destId="{AC67BBE6-9B82-4D3D-BF22-48713AF46E9C}" srcOrd="0" destOrd="1" presId="urn:microsoft.com/office/officeart/2005/8/layout/chevron2"/>
    <dgm:cxn modelId="{725B73EA-5B7C-4F1C-A224-AC50044B528B}" type="presParOf" srcId="{7BB0B505-7D43-42E4-8FC0-6C91316CBFEB}" destId="{5C381A65-34D3-41B1-9499-0884AAA35FC6}" srcOrd="3" destOrd="0" presId="urn:microsoft.com/office/officeart/2005/8/layout/chevron2"/>
    <dgm:cxn modelId="{735116F7-98D4-499A-B808-D46484D5F934}" type="presOf" srcId="{34435F2A-D730-405E-99D5-BBC9FB7499FA}" destId="{5C381A65-34D3-41B1-9499-0884AAA35FC6}" srcOrd="0" destOrd="0" presId="urn:microsoft.com/office/officeart/2005/8/layout/chevron2"/>
    <dgm:cxn modelId="{60396B35-168A-498F-8B76-9AE9AB4192D6}" type="presParOf" srcId="{7BB0B505-7D43-42E4-8FC0-6C91316CBFEB}" destId="{C1BF0EA4-CB4D-4391-82EF-EC1874A282F9}" srcOrd="4" destOrd="0" presId="urn:microsoft.com/office/officeart/2005/8/layout/chevron2"/>
    <dgm:cxn modelId="{DA203AE2-54C5-4C1C-9B79-11AA804D1800}" type="presParOf" srcId="{C1BF0EA4-CB4D-4391-82EF-EC1874A282F9}" destId="{95C8A2DE-C1F8-4D5A-A3A4-1DC2FA1C0073}" srcOrd="0" destOrd="4" presId="urn:microsoft.com/office/officeart/2005/8/layout/chevron2"/>
    <dgm:cxn modelId="{2108778D-2D34-429F-B599-8BCCDE7780DB}" type="presOf" srcId="{1D70B282-9875-47E1-864B-0DB9F83A3309}" destId="{95C8A2DE-C1F8-4D5A-A3A4-1DC2FA1C0073}" srcOrd="0" destOrd="0" presId="urn:microsoft.com/office/officeart/2005/8/layout/chevron2"/>
    <dgm:cxn modelId="{47E1F7F4-5808-479E-9A26-32989C143376}" type="presParOf" srcId="{C1BF0EA4-CB4D-4391-82EF-EC1874A282F9}" destId="{BE17FEF5-EEE1-41BB-96FD-8FBB3FCF3860}" srcOrd="1" destOrd="4" presId="urn:microsoft.com/office/officeart/2005/8/layout/chevron2"/>
    <dgm:cxn modelId="{E1DFA746-6029-42A3-8C9E-65BEE9390071}" type="presOf" srcId="{30BE85C4-8BB0-4C0C-B58F-618B83FFA907}" destId="{BE17FEF5-EEE1-41BB-96FD-8FBB3FCF3860}" srcOrd="0" destOrd="0" presId="urn:microsoft.com/office/officeart/2005/8/layout/chevron2"/>
    <dgm:cxn modelId="{B27EC6EB-B165-41EB-AADB-D90F23F293B0}" type="presOf" srcId="{D11537E5-38E0-4E25-ACF3-A1D7F462F606}" destId="{BE17FEF5-EEE1-41BB-96FD-8FBB3FCF3860}" srcOrd="0" destOrd="1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0641330" cy="5418455"/>
        <a:chOff x="0" y="0"/>
        <a:chExt cx="10641330" cy="5418455"/>
      </a:xfrm>
    </dsp:grpSpPr>
    <dsp:sp modelId="{A16E3110-57E1-4619-A55C-DCD0DD5CE084}">
      <dsp:nvSpPr>
        <dsp:cNvPr id="3" name="燕尾形 2"/>
        <dsp:cNvSpPr/>
      </dsp:nvSpPr>
      <dsp:spPr bwMode="white">
        <a:xfrm rot="5400000">
          <a:off x="-290039" y="290039"/>
          <a:ext cx="1933591" cy="1353514"/>
        </a:xfrm>
        <a:prstGeom prst="chevron">
          <a:avLst/>
        </a:prstGeom>
      </dsp:spPr>
      <dsp:style>
        <a:lnRef idx="1">
          <a:schemeClr val="accen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15875" tIns="15875" rIns="15875" bIns="15875" anchor="ctr"/>
        <a:lstStyle>
          <a:lvl1pPr algn="ctr">
            <a:defRPr sz="2500"/>
          </a:lvl1pPr>
          <a:lvl2pPr marL="171450" indent="-171450" algn="ctr">
            <a:defRPr sz="1900"/>
          </a:lvl2pPr>
          <a:lvl3pPr marL="342900" indent="-171450" algn="ctr">
            <a:defRPr sz="1900"/>
          </a:lvl3pPr>
          <a:lvl4pPr marL="514350" indent="-171450" algn="ctr">
            <a:defRPr sz="1900"/>
          </a:lvl4pPr>
          <a:lvl5pPr marL="685800" indent="-171450" algn="ctr">
            <a:defRPr sz="1900"/>
          </a:lvl5pPr>
          <a:lvl6pPr marL="857250" indent="-171450" algn="ctr">
            <a:defRPr sz="1900"/>
          </a:lvl6pPr>
          <a:lvl7pPr marL="1028700" indent="-171450" algn="ctr">
            <a:defRPr sz="1900"/>
          </a:lvl7pPr>
          <a:lvl8pPr marL="1200150" indent="-171450" algn="ctr">
            <a:defRPr sz="1900"/>
          </a:lvl8pPr>
          <a:lvl9pPr marL="1371600" indent="-171450" algn="ctr">
            <a:defRPr sz="1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/>
            <a:t>上报信息</a:t>
          </a:r>
          <a:endParaRPr lang="zh-CN" altLang="en-US"/>
        </a:p>
      </dsp:txBody>
      <dsp:txXfrm rot="5400000">
        <a:off x="-290039" y="290039"/>
        <a:ext cx="1933591" cy="1353514"/>
      </dsp:txXfrm>
    </dsp:sp>
    <dsp:sp modelId="{544D3F38-216B-445A-B1B9-8008AEDB7A9D}">
      <dsp:nvSpPr>
        <dsp:cNvPr id="4" name="同侧圆角矩形 3"/>
        <dsp:cNvSpPr/>
      </dsp:nvSpPr>
      <dsp:spPr bwMode="white">
        <a:xfrm rot="5400000">
          <a:off x="5369005" y="-4015491"/>
          <a:ext cx="1256834" cy="9287816"/>
        </a:xfrm>
        <a:prstGeom prst="round2SameRect">
          <a:avLst/>
        </a:prstGeom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rot="-5400000" vert="horz" wrap="square" lIns="234696" tIns="20955" rIns="20955" bIns="20955" anchor="ctr"/>
        <a:lstStyle>
          <a:lvl1pPr algn="l">
            <a:defRPr sz="3300"/>
          </a:lvl1pPr>
          <a:lvl2pPr marL="285750" indent="-285750" algn="l">
            <a:defRPr sz="3300"/>
          </a:lvl2pPr>
          <a:lvl3pPr marL="571500" indent="-285750" algn="l">
            <a:defRPr sz="3300"/>
          </a:lvl3pPr>
          <a:lvl4pPr marL="857250" indent="-285750" algn="l">
            <a:defRPr sz="3300"/>
          </a:lvl4pPr>
          <a:lvl5pPr marL="1143000" indent="-285750" algn="l">
            <a:defRPr sz="3300"/>
          </a:lvl5pPr>
          <a:lvl6pPr marL="1428750" indent="-285750" algn="l">
            <a:defRPr sz="3300"/>
          </a:lvl6pPr>
          <a:lvl7pPr marL="1714500" indent="-285750" algn="l">
            <a:defRPr sz="3300"/>
          </a:lvl7pPr>
          <a:lvl8pPr marL="2000250" indent="-285750" algn="l">
            <a:defRPr sz="3300"/>
          </a:lvl8pPr>
          <a:lvl9pPr marL="2286000" indent="-285750" algn="l">
            <a:defRPr sz="33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>
              <a:solidFill>
                <a:schemeClr val="dk1"/>
              </a:solidFill>
            </a:rPr>
            <a:t>学校：对学生进行实习跟踪</a:t>
          </a:r>
          <a:endParaRPr lang="zh-CN" altLang="en-US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>
              <a:solidFill>
                <a:srgbClr val="FF0000"/>
              </a:solidFill>
            </a:rPr>
            <a:t>学生：提供正确的实习信息</a:t>
          </a:r>
          <a:endParaRPr lang="zh-CN" altLang="en-US">
            <a:solidFill>
              <a:srgbClr val="FF0000"/>
            </a:solidFill>
          </a:endParaRPr>
        </a:p>
      </dsp:txBody>
      <dsp:txXfrm rot="5400000">
        <a:off x="5369005" y="-4015491"/>
        <a:ext cx="1256834" cy="9287816"/>
      </dsp:txXfrm>
    </dsp:sp>
    <dsp:sp modelId="{722E1094-83C7-45E2-B20F-DB9D09AD94F0}">
      <dsp:nvSpPr>
        <dsp:cNvPr id="5" name="燕尾形 4"/>
        <dsp:cNvSpPr/>
      </dsp:nvSpPr>
      <dsp:spPr bwMode="white">
        <a:xfrm rot="5400000">
          <a:off x="-290039" y="2032471"/>
          <a:ext cx="1933591" cy="1353514"/>
        </a:xfrm>
        <a:prstGeom prst="chevron">
          <a:avLst/>
        </a:prstGeom>
      </dsp:spPr>
      <dsp:style>
        <a:lnRef idx="1">
          <a:schemeClr val="accen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15875" tIns="15875" rIns="15875" bIns="15875" anchor="ctr"/>
        <a:lstStyle>
          <a:lvl1pPr algn="ctr">
            <a:defRPr sz="2500"/>
          </a:lvl1pPr>
          <a:lvl2pPr marL="171450" indent="-171450" algn="ctr">
            <a:defRPr sz="1900"/>
          </a:lvl2pPr>
          <a:lvl3pPr marL="342900" indent="-171450" algn="ctr">
            <a:defRPr sz="1900"/>
          </a:lvl3pPr>
          <a:lvl4pPr marL="514350" indent="-171450" algn="ctr">
            <a:defRPr sz="1900"/>
          </a:lvl4pPr>
          <a:lvl5pPr marL="685800" indent="-171450" algn="ctr">
            <a:defRPr sz="1900"/>
          </a:lvl5pPr>
          <a:lvl6pPr marL="857250" indent="-171450" algn="ctr">
            <a:defRPr sz="1900"/>
          </a:lvl6pPr>
          <a:lvl7pPr marL="1028700" indent="-171450" algn="ctr">
            <a:defRPr sz="1900"/>
          </a:lvl7pPr>
          <a:lvl8pPr marL="1200150" indent="-171450" algn="ctr">
            <a:defRPr sz="1900"/>
          </a:lvl8pPr>
          <a:lvl9pPr marL="1371600" indent="-171450" algn="ctr">
            <a:defRPr sz="1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/>
            <a:t>实习打卡</a:t>
          </a:r>
          <a:endParaRPr lang="zh-CN" altLang="en-US"/>
        </a:p>
      </dsp:txBody>
      <dsp:txXfrm rot="5400000">
        <a:off x="-290039" y="2032471"/>
        <a:ext cx="1933591" cy="1353514"/>
      </dsp:txXfrm>
    </dsp:sp>
    <dsp:sp modelId="{AC67BBE6-9B82-4D3D-BF22-48713AF46E9C}">
      <dsp:nvSpPr>
        <dsp:cNvPr id="6" name="同侧圆角矩形 5"/>
        <dsp:cNvSpPr/>
      </dsp:nvSpPr>
      <dsp:spPr bwMode="white">
        <a:xfrm rot="5400000">
          <a:off x="5369005" y="-2273059"/>
          <a:ext cx="1256834" cy="9287816"/>
        </a:xfrm>
        <a:prstGeom prst="round2SameRect">
          <a:avLst/>
        </a:prstGeom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rot="-5400000" vert="horz" wrap="square" lIns="234696" tIns="20955" rIns="20955" bIns="20955" anchor="ctr"/>
        <a:lstStyle>
          <a:lvl1pPr algn="l">
            <a:defRPr sz="3300"/>
          </a:lvl1pPr>
          <a:lvl2pPr marL="285750" indent="-285750" algn="l">
            <a:defRPr sz="3300"/>
          </a:lvl2pPr>
          <a:lvl3pPr marL="571500" indent="-285750" algn="l">
            <a:defRPr sz="3300"/>
          </a:lvl3pPr>
          <a:lvl4pPr marL="857250" indent="-285750" algn="l">
            <a:defRPr sz="3300"/>
          </a:lvl4pPr>
          <a:lvl5pPr marL="1143000" indent="-285750" algn="l">
            <a:defRPr sz="3300"/>
          </a:lvl5pPr>
          <a:lvl6pPr marL="1428750" indent="-285750" algn="l">
            <a:defRPr sz="3300"/>
          </a:lvl6pPr>
          <a:lvl7pPr marL="1714500" indent="-285750" algn="l">
            <a:defRPr sz="3300"/>
          </a:lvl7pPr>
          <a:lvl8pPr marL="2000250" indent="-285750" algn="l">
            <a:defRPr sz="3300"/>
          </a:lvl8pPr>
          <a:lvl9pPr marL="2286000" indent="-285750" algn="l">
            <a:defRPr sz="33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>
              <a:solidFill>
                <a:schemeClr val="dk1"/>
              </a:solidFill>
            </a:rPr>
            <a:t>学校：将实习信息上传到系统，设置打卡范围</a:t>
          </a:r>
          <a:endParaRPr lang="zh-CN" altLang="en-US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>
              <a:solidFill>
                <a:srgbClr val="FF0000"/>
              </a:solidFill>
            </a:rPr>
            <a:t>学生：在</a:t>
          </a:r>
          <a:r>
            <a:rPr lang="en-US" altLang="zh-CN">
              <a:solidFill>
                <a:srgbClr val="FF0000"/>
              </a:solidFill>
            </a:rPr>
            <a:t>“</a:t>
          </a:r>
          <a:r>
            <a:rPr lang="zh-CN" altLang="en-US">
              <a:solidFill>
                <a:srgbClr val="FF0000"/>
              </a:solidFill>
            </a:rPr>
            <a:t>深圳人社</a:t>
          </a:r>
          <a:r>
            <a:rPr lang="en-US" altLang="zh-CN">
              <a:solidFill>
                <a:srgbClr val="FF0000"/>
              </a:solidFill>
            </a:rPr>
            <a:t>”</a:t>
          </a:r>
          <a:r>
            <a:rPr lang="zh-CN" altLang="en-US">
              <a:solidFill>
                <a:srgbClr val="FF0000"/>
              </a:solidFill>
            </a:rPr>
            <a:t>公众号上注册账号进行打卡</a:t>
          </a:r>
          <a:endParaRPr lang="zh-CN" altLang="en-US">
            <a:solidFill>
              <a:srgbClr val="FF0000"/>
            </a:solidFill>
          </a:endParaRPr>
        </a:p>
      </dsp:txBody>
      <dsp:txXfrm rot="5400000">
        <a:off x="5369005" y="-2273059"/>
        <a:ext cx="1256834" cy="9287816"/>
      </dsp:txXfrm>
    </dsp:sp>
    <dsp:sp modelId="{95C8A2DE-C1F8-4D5A-A3A4-1DC2FA1C0073}">
      <dsp:nvSpPr>
        <dsp:cNvPr id="7" name="燕尾形 6"/>
        <dsp:cNvSpPr/>
      </dsp:nvSpPr>
      <dsp:spPr bwMode="white">
        <a:xfrm rot="5400000">
          <a:off x="-290039" y="3774903"/>
          <a:ext cx="1933591" cy="1353514"/>
        </a:xfrm>
        <a:prstGeom prst="chevron">
          <a:avLst/>
        </a:prstGeom>
      </dsp:spPr>
      <dsp:style>
        <a:lnRef idx="1">
          <a:schemeClr val="accen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rot="-5400000" vert="horz" wrap="square" lIns="15875" tIns="15875" rIns="15875" bIns="15875" anchor="ctr"/>
        <a:lstStyle>
          <a:lvl1pPr algn="ctr">
            <a:defRPr sz="2500"/>
          </a:lvl1pPr>
          <a:lvl2pPr marL="171450" indent="-171450" algn="ctr">
            <a:defRPr sz="1900"/>
          </a:lvl2pPr>
          <a:lvl3pPr marL="342900" indent="-171450" algn="ctr">
            <a:defRPr sz="1900"/>
          </a:lvl3pPr>
          <a:lvl4pPr marL="514350" indent="-171450" algn="ctr">
            <a:defRPr sz="1900"/>
          </a:lvl4pPr>
          <a:lvl5pPr marL="685800" indent="-171450" algn="ctr">
            <a:defRPr sz="1900"/>
          </a:lvl5pPr>
          <a:lvl6pPr marL="857250" indent="-171450" algn="ctr">
            <a:defRPr sz="1900"/>
          </a:lvl6pPr>
          <a:lvl7pPr marL="1028700" indent="-171450" algn="ctr">
            <a:defRPr sz="1900"/>
          </a:lvl7pPr>
          <a:lvl8pPr marL="1200150" indent="-171450" algn="ctr">
            <a:defRPr sz="1900"/>
          </a:lvl8pPr>
          <a:lvl9pPr marL="1371600" indent="-171450" algn="ctr">
            <a:defRPr sz="1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b="1" u="sng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注意事项</a:t>
          </a:r>
          <a:endParaRPr lang="zh-CN" altLang="en-US" b="1" u="sng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-290039" y="3774903"/>
        <a:ext cx="1933591" cy="1353514"/>
      </dsp:txXfrm>
    </dsp:sp>
    <dsp:sp modelId="{BE17FEF5-EEE1-41BB-96FD-8FBB3FCF3860}">
      <dsp:nvSpPr>
        <dsp:cNvPr id="8" name="同侧圆角矩形 7"/>
        <dsp:cNvSpPr/>
      </dsp:nvSpPr>
      <dsp:spPr bwMode="white">
        <a:xfrm rot="5400000">
          <a:off x="5369005" y="-530627"/>
          <a:ext cx="1256834" cy="9287816"/>
        </a:xfrm>
        <a:prstGeom prst="round2SameRect">
          <a:avLst/>
        </a:prstGeom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rot="-5400000" vert="horz" wrap="square" lIns="234696" tIns="20955" rIns="20955" bIns="20955" anchor="ctr"/>
        <a:lstStyle>
          <a:lvl1pPr algn="l">
            <a:defRPr sz="3300"/>
          </a:lvl1pPr>
          <a:lvl2pPr marL="285750" indent="-285750" algn="l">
            <a:defRPr sz="3300"/>
          </a:lvl2pPr>
          <a:lvl3pPr marL="571500" indent="-285750" algn="l">
            <a:defRPr sz="3300"/>
          </a:lvl3pPr>
          <a:lvl4pPr marL="857250" indent="-285750" algn="l">
            <a:defRPr sz="3300"/>
          </a:lvl4pPr>
          <a:lvl5pPr marL="1143000" indent="-285750" algn="l">
            <a:defRPr sz="3300"/>
          </a:lvl5pPr>
          <a:lvl6pPr marL="1428750" indent="-285750" algn="l">
            <a:defRPr sz="3300"/>
          </a:lvl6pPr>
          <a:lvl7pPr marL="1714500" indent="-285750" algn="l">
            <a:defRPr sz="3300"/>
          </a:lvl7pPr>
          <a:lvl8pPr marL="2000250" indent="-285750" algn="l">
            <a:defRPr sz="3300"/>
          </a:lvl8pPr>
          <a:lvl9pPr marL="2286000" indent="-285750" algn="l">
            <a:defRPr sz="33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>
              <a:solidFill>
                <a:schemeClr val="dk1"/>
              </a:solidFill>
            </a:rPr>
            <a:t>学校：及时为学生更换打卡范围</a:t>
          </a:r>
          <a:endParaRPr lang="zh-CN" altLang="en-US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>
              <a:solidFill>
                <a:srgbClr val="FF0000"/>
              </a:solidFill>
            </a:rPr>
            <a:t>学生：更换工作及时汇报实习信息</a:t>
          </a:r>
          <a:endParaRPr lang="zh-CN" altLang="en-US">
            <a:solidFill>
              <a:srgbClr val="FF0000"/>
            </a:solidFill>
          </a:endParaRPr>
        </a:p>
      </dsp:txBody>
      <dsp:txXfrm rot="5400000">
        <a:off x="5369005" y="-530627"/>
        <a:ext cx="1256834" cy="9287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背景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37"/>
          <a:stretch>
            <a:fillRect/>
          </a:stretch>
        </p:blipFill>
        <p:spPr>
          <a:xfrm rot="5400000" flipV="1">
            <a:off x="2662686" y="-2662684"/>
            <a:ext cx="6866626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37"/>
          <a:stretch>
            <a:fillRect/>
          </a:stretch>
        </p:blipFill>
        <p:spPr>
          <a:xfrm rot="5400000" flipV="1">
            <a:off x="2662686" y="-2662684"/>
            <a:ext cx="6866626" cy="1219200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背景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" y="0"/>
            <a:ext cx="12192002" cy="6858000"/>
          </a:xfrm>
          <a:prstGeom prst="rect">
            <a:avLst/>
          </a:prstGeom>
          <a:gradFill>
            <a:gsLst>
              <a:gs pos="1626">
                <a:srgbClr val="FDFDFD"/>
              </a:gs>
              <a:gs pos="47000">
                <a:srgbClr val="F3F3F5"/>
              </a:gs>
              <a:gs pos="100000">
                <a:srgbClr val="EBEBE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" y="0"/>
            <a:ext cx="12192002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379562" y="914400"/>
            <a:ext cx="11812438" cy="0"/>
          </a:xfrm>
          <a:prstGeom prst="line">
            <a:avLst/>
          </a:prstGeom>
          <a:ln w="57150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94" l="0" r="716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2439" b="49882"/>
          <a:stretch>
            <a:fillRect/>
          </a:stretch>
        </p:blipFill>
        <p:spPr>
          <a:xfrm rot="10800000" flipV="1">
            <a:off x="11353800" y="1"/>
            <a:ext cx="1098429" cy="11525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94" l="0" r="716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2439" b="49882"/>
          <a:stretch>
            <a:fillRect/>
          </a:stretch>
        </p:blipFill>
        <p:spPr>
          <a:xfrm rot="5400000" flipV="1">
            <a:off x="50652" y="-31960"/>
            <a:ext cx="1297616" cy="1361537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-2" y="0"/>
            <a:ext cx="12192002" cy="6858000"/>
          </a:xfrm>
          <a:prstGeom prst="rect">
            <a:avLst/>
          </a:prstGeom>
          <a:gradFill>
            <a:gsLst>
              <a:gs pos="1626">
                <a:srgbClr val="FDFDFD"/>
              </a:gs>
              <a:gs pos="47000">
                <a:srgbClr val="F3F3F5"/>
              </a:gs>
              <a:gs pos="100000">
                <a:srgbClr val="EBEBE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2" y="0"/>
            <a:ext cx="12192002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79562" y="914400"/>
            <a:ext cx="11812438" cy="0"/>
          </a:xfrm>
          <a:prstGeom prst="line">
            <a:avLst/>
          </a:prstGeom>
          <a:ln w="57150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94" l="0" r="716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2439" b="49882"/>
          <a:stretch>
            <a:fillRect/>
          </a:stretch>
        </p:blipFill>
        <p:spPr>
          <a:xfrm rot="10800000" flipV="1">
            <a:off x="11353800" y="1"/>
            <a:ext cx="1098429" cy="11525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94" l="0" r="716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2439" b="49882"/>
          <a:stretch>
            <a:fillRect/>
          </a:stretch>
        </p:blipFill>
        <p:spPr>
          <a:xfrm rot="5400000" flipV="1">
            <a:off x="50652" y="-31960"/>
            <a:ext cx="1297616" cy="13615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77DCF-C454-4DE1-BFB6-41213D3671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CF756-00CF-4010-8094-E4263401487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6.jpeg"/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3675" y="3084195"/>
            <a:ext cx="41846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spc="500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政策解读</a:t>
            </a:r>
            <a:endParaRPr lang="zh-CN" altLang="en-US" sz="7200" b="1" spc="500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 rot="2700000">
            <a:off x="11184211" y="1362080"/>
            <a:ext cx="529674" cy="529674"/>
          </a:xfrm>
          <a:prstGeom prst="roundRect">
            <a:avLst/>
          </a:prstGeom>
          <a:solidFill>
            <a:schemeClr val="accent3"/>
          </a:solidFill>
          <a:ln w="1016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06425" y="2254250"/>
            <a:ext cx="112541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4800" b="1" spc="500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学生顶岗实习生活补贴发放工作指南</a:t>
            </a:r>
            <a:r>
              <a:rPr lang="zh-CN" altLang="zh-CN" sz="3200" b="1" spc="500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zh-CN" altLang="zh-CN" sz="3200" b="1" spc="500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圆角矩形 4"/>
          <p:cNvSpPr/>
          <p:nvPr/>
        </p:nvSpPr>
        <p:spPr>
          <a:xfrm rot="2700000">
            <a:off x="10971543" y="1904866"/>
            <a:ext cx="289695" cy="28969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1016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Brian Crain - Butterfly Waltz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9764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7330" y="22646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Requires="p14" advTm="3000">
        <p15:prstTrans prst="airplane"/>
      </p:transition>
    </mc:Choice>
    <mc:Fallback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0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" grpId="0" bldLvl="0" animBg="1"/>
      <p:bldP spid="5" grpId="0" bldLvl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925320" y="3253740"/>
            <a:ext cx="1938655" cy="2799080"/>
            <a:chOff x="3032" y="5124"/>
            <a:chExt cx="3053" cy="4408"/>
          </a:xfrm>
        </p:grpSpPr>
        <p:sp>
          <p:nvSpPr>
            <p:cNvPr id="6" name="文本框 5"/>
            <p:cNvSpPr txBox="1"/>
            <p:nvPr/>
          </p:nvSpPr>
          <p:spPr>
            <a:xfrm>
              <a:off x="3032" y="5124"/>
              <a:ext cx="2048" cy="4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spc="500" dirty="0">
                  <a:solidFill>
                    <a:prstClr val="black"/>
                  </a:solidFill>
                  <a:latin typeface="思源黑体 CN Bold"/>
                  <a:ea typeface="思源黑体 CN Normal"/>
                </a:rPr>
                <a:t>目录</a:t>
              </a:r>
              <a:endParaRPr lang="zh-CN" altLang="en-US" sz="8800" b="1" spc="500" dirty="0">
                <a:solidFill>
                  <a:prstClr val="black"/>
                </a:solidFill>
                <a:latin typeface="思源黑体 CN Bold"/>
                <a:ea typeface="思源黑体 CN Normal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5400000">
              <a:off x="3407" y="6844"/>
              <a:ext cx="4245" cy="11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gradFill>
                    <a:gsLst>
                      <a:gs pos="0">
                        <a:srgbClr val="27CED7"/>
                      </a:gs>
                      <a:gs pos="100000">
                        <a:srgbClr val="335B74"/>
                      </a:gs>
                      <a:gs pos="70000">
                        <a:srgbClr val="2683C6"/>
                      </a:gs>
                    </a:gsLst>
                    <a:lin ang="0" scaled="1"/>
                  </a:gradFill>
                  <a:ea typeface="思源黑体 CN Normal"/>
                </a:rPr>
                <a:t>contents</a:t>
              </a:r>
              <a:endParaRPr lang="en-US" altLang="zh-CN" sz="4000" b="1" dirty="0">
                <a:gradFill>
                  <a:gsLst>
                    <a:gs pos="0">
                      <a:srgbClr val="27CED7"/>
                    </a:gs>
                    <a:gs pos="100000">
                      <a:srgbClr val="335B74"/>
                    </a:gs>
                    <a:gs pos="70000">
                      <a:srgbClr val="2683C6"/>
                    </a:gs>
                  </a:gsLst>
                  <a:lin ang="0" scaled="1"/>
                </a:gradFill>
                <a:ea typeface="思源黑体 CN Normal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728335" y="1114479"/>
            <a:ext cx="5075555" cy="4705704"/>
            <a:chOff x="9006" y="4216"/>
            <a:chExt cx="7993" cy="4867"/>
          </a:xfrm>
        </p:grpSpPr>
        <p:sp>
          <p:nvSpPr>
            <p:cNvPr id="26" name="矩形 25"/>
            <p:cNvSpPr/>
            <p:nvPr/>
          </p:nvSpPr>
          <p:spPr>
            <a:xfrm>
              <a:off x="10848" y="4279"/>
              <a:ext cx="5708" cy="7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400" b="1" i="0" dirty="0">
                  <a:solidFill>
                    <a:schemeClr val="tx1"/>
                  </a:solidFill>
                  <a:effectLst/>
                  <a:latin typeface="楷体" panose="02010609060101010101" charset="-122"/>
                  <a:ea typeface="楷体" panose="02010609060101010101" charset="-122"/>
                </a:rPr>
                <a:t>实习补贴事项</a:t>
              </a:r>
              <a:endParaRPr lang="zh-CN" altLang="en-US" sz="4400" b="1" i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0848" y="5286"/>
              <a:ext cx="4251" cy="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4800" b="1" i="0" dirty="0">
                  <a:solidFill>
                    <a:schemeClr val="tx1"/>
                  </a:solidFill>
                  <a:effectLst/>
                  <a:latin typeface="楷体" panose="02010609060101010101" charset="-122"/>
                  <a:ea typeface="楷体" panose="02010609060101010101" charset="-122"/>
                </a:rPr>
                <a:t>申报程序</a:t>
              </a:r>
              <a:endParaRPr lang="zh-CN" altLang="en-US" sz="4800" b="1" i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0865" y="7271"/>
              <a:ext cx="6134" cy="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4800" b="1" i="0" dirty="0">
                  <a:solidFill>
                    <a:schemeClr val="tx1"/>
                  </a:solidFill>
                  <a:effectLst/>
                  <a:latin typeface="楷体" panose="02010609060101010101" charset="-122"/>
                  <a:ea typeface="楷体" panose="02010609060101010101" charset="-122"/>
                </a:rPr>
                <a:t>资料提交清单</a:t>
              </a:r>
              <a:endParaRPr lang="zh-CN" altLang="en-US" sz="4800" b="1" i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9006" y="8225"/>
              <a:ext cx="1187" cy="85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tx1"/>
                  </a:solidFill>
                </a:rPr>
                <a:t>5</a:t>
              </a:r>
              <a:endParaRPr lang="en-US" altLang="zh-CN" sz="28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9006" y="4216"/>
              <a:ext cx="1187" cy="85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 b="1" dirty="0">
                  <a:solidFill>
                    <a:schemeClr val="tx1"/>
                  </a:solidFill>
                </a:rPr>
                <a:t>1</a:t>
              </a:r>
              <a:endParaRPr lang="en-US" altLang="zh-CN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0865" y="8225"/>
              <a:ext cx="6133" cy="858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/>
              <a:r>
                <a:rPr lang="zh-CN" altLang="en-US" sz="4800" b="1" i="0" dirty="0">
                  <a:solidFill>
                    <a:schemeClr val="tx1"/>
                  </a:solidFill>
                  <a:effectLst/>
                  <a:latin typeface="楷体" panose="02010609060101010101" charset="-122"/>
                  <a:ea typeface="楷体" panose="02010609060101010101" charset="-122"/>
                </a:rPr>
                <a:t>考勤</a:t>
              </a:r>
              <a:r>
                <a:rPr lang="zh-CN" altLang="en-US" sz="4400" b="1" i="0" dirty="0">
                  <a:solidFill>
                    <a:schemeClr val="tx1"/>
                  </a:solidFill>
                  <a:effectLst/>
                  <a:latin typeface="楷体" panose="02010609060101010101" charset="-122"/>
                  <a:ea typeface="楷体" panose="02010609060101010101" charset="-122"/>
                </a:rPr>
                <a:t>打卡</a:t>
              </a:r>
              <a:r>
                <a:rPr lang="zh-CN" altLang="en-US" sz="4800" b="1" i="0" dirty="0">
                  <a:solidFill>
                    <a:schemeClr val="tx1"/>
                  </a:solidFill>
                  <a:effectLst/>
                  <a:latin typeface="楷体" panose="02010609060101010101" charset="-122"/>
                  <a:ea typeface="楷体" panose="02010609060101010101" charset="-122"/>
                </a:rPr>
                <a:t>流程</a:t>
              </a:r>
              <a:endParaRPr lang="zh-CN" altLang="en-US" sz="4800" b="1" i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5718810" y="4068367"/>
            <a:ext cx="753745" cy="7278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4</a:t>
            </a:r>
            <a:endParaRPr lang="en-US" altLang="zh-CN" sz="2800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08800" y="3082925"/>
            <a:ext cx="4092575" cy="82994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4800" b="1" i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补贴发放程序</a:t>
            </a:r>
            <a:endParaRPr lang="zh-CN" altLang="en-US" sz="4800" b="1" i="0" dirty="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728335" y="3133587"/>
            <a:ext cx="753745" cy="7278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3</a:t>
            </a:r>
            <a:endParaRPr lang="en-US" altLang="zh-CN" sz="2800" b="1" dirty="0">
              <a:solidFill>
                <a:schemeClr val="tx1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718810" y="2199502"/>
            <a:ext cx="753745" cy="7278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2</a:t>
            </a:r>
            <a:endParaRPr lang="en-US" altLang="zh-CN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3970" y="-12700"/>
            <a:ext cx="12814300" cy="689102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" name="矩形: 圆角 3"/>
          <p:cNvSpPr/>
          <p:nvPr/>
        </p:nvSpPr>
        <p:spPr bwMode="auto">
          <a:xfrm>
            <a:off x="788035" y="2983865"/>
            <a:ext cx="4364990" cy="1767840"/>
          </a:xfrm>
          <a:prstGeom prst="roundRect">
            <a:avLst>
              <a:gd name="adj" fmla="val 949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5400">
                <a:latin typeface="楷体" panose="02010609060101010101" charset="-122"/>
                <a:ea typeface="楷体" panose="02010609060101010101" charset="-122"/>
              </a:rPr>
              <a:t>实习补贴</a:t>
            </a:r>
            <a:endParaRPr lang="zh-CN" altLang="en-US" sz="5400"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r>
              <a:rPr lang="zh-CN" altLang="en-US" sz="5400">
                <a:latin typeface="楷体" panose="02010609060101010101" charset="-122"/>
                <a:ea typeface="楷体" panose="02010609060101010101" charset="-122"/>
              </a:rPr>
              <a:t>事项</a:t>
            </a:r>
            <a:endParaRPr lang="zh-CN" altLang="en-US" sz="5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矩形: 圆角 4"/>
          <p:cNvSpPr/>
          <p:nvPr/>
        </p:nvSpPr>
        <p:spPr bwMode="auto">
          <a:xfrm>
            <a:off x="5661660" y="1818640"/>
            <a:ext cx="4914265" cy="4205605"/>
          </a:xfrm>
          <a:prstGeom prst="roundRect">
            <a:avLst>
              <a:gd name="adj" fmla="val 9498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5" name="组合 4"/>
          <p:cNvGrpSpPr/>
          <p:nvPr/>
        </p:nvGrpSpPr>
        <p:grpSpPr>
          <a:xfrm>
            <a:off x="4633595" y="3678555"/>
            <a:ext cx="1378585" cy="377825"/>
            <a:chOff x="5254244" y="3719844"/>
            <a:chExt cx="1680338" cy="378076"/>
          </a:xfrm>
        </p:grpSpPr>
        <p:sp>
          <p:nvSpPr>
            <p:cNvPr id="6" name="矩形: 圆角 6"/>
            <p:cNvSpPr/>
            <p:nvPr/>
          </p:nvSpPr>
          <p:spPr bwMode="auto">
            <a:xfrm>
              <a:off x="5254244" y="3719844"/>
              <a:ext cx="1680338" cy="378076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5315949" y="3760544"/>
              <a:ext cx="296675" cy="296675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6583435" y="3760544"/>
              <a:ext cx="296675" cy="296675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148705" y="4610735"/>
            <a:ext cx="545465" cy="572770"/>
          </a:xfrm>
          <a:prstGeom prst="rect">
            <a:avLst/>
          </a:prstGeom>
          <a:noFill/>
        </p:spPr>
        <p:txBody>
          <a:bodyPr wrap="none" anchor="ctr">
            <a:normAutofit fontScale="67500" lnSpcReduction="20000"/>
          </a:bodyPr>
          <a:lstStyle/>
          <a:p>
            <a:pPr algn="ctr"/>
            <a:endParaRPr lang="en-US" altLang="zh-CN" sz="48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1" name="七角星 20"/>
          <p:cNvSpPr/>
          <p:nvPr/>
        </p:nvSpPr>
        <p:spPr>
          <a:xfrm>
            <a:off x="5373370" y="13970"/>
            <a:ext cx="1399540" cy="1399540"/>
          </a:xfrm>
          <a:prstGeom prst="star7">
            <a:avLst/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000"/>
              <a:t>2</a:t>
            </a:r>
            <a:endParaRPr lang="en-US" altLang="zh-CN" sz="6000"/>
          </a:p>
        </p:txBody>
      </p:sp>
      <p:grpSp>
        <p:nvGrpSpPr>
          <p:cNvPr id="2" name="组合 1"/>
          <p:cNvGrpSpPr/>
          <p:nvPr/>
        </p:nvGrpSpPr>
        <p:grpSpPr>
          <a:xfrm>
            <a:off x="819150" y="1649730"/>
            <a:ext cx="996950" cy="2456815"/>
            <a:chOff x="4493" y="1893"/>
            <a:chExt cx="4335" cy="7470"/>
          </a:xfrm>
        </p:grpSpPr>
        <p:sp>
          <p:nvSpPr>
            <p:cNvPr id="9" name="Freeform 5"/>
            <p:cNvSpPr/>
            <p:nvPr/>
          </p:nvSpPr>
          <p:spPr bwMode="auto">
            <a:xfrm>
              <a:off x="4493" y="4513"/>
              <a:ext cx="2645" cy="4850"/>
            </a:xfrm>
            <a:custGeom>
              <a:avLst/>
              <a:gdLst>
                <a:gd name="T0" fmla="*/ 427 w 427"/>
                <a:gd name="T1" fmla="*/ 32 h 783"/>
                <a:gd name="T2" fmla="*/ 363 w 427"/>
                <a:gd name="T3" fmla="*/ 224 h 783"/>
                <a:gd name="T4" fmla="*/ 304 w 427"/>
                <a:gd name="T5" fmla="*/ 224 h 783"/>
                <a:gd name="T6" fmla="*/ 256 w 427"/>
                <a:gd name="T7" fmla="*/ 132 h 783"/>
                <a:gd name="T8" fmla="*/ 284 w 427"/>
                <a:gd name="T9" fmla="*/ 288 h 783"/>
                <a:gd name="T10" fmla="*/ 342 w 427"/>
                <a:gd name="T11" fmla="*/ 451 h 783"/>
                <a:gd name="T12" fmla="*/ 361 w 427"/>
                <a:gd name="T13" fmla="*/ 548 h 783"/>
                <a:gd name="T14" fmla="*/ 348 w 427"/>
                <a:gd name="T15" fmla="*/ 783 h 783"/>
                <a:gd name="T16" fmla="*/ 292 w 427"/>
                <a:gd name="T17" fmla="*/ 783 h 783"/>
                <a:gd name="T18" fmla="*/ 292 w 427"/>
                <a:gd name="T19" fmla="*/ 614 h 783"/>
                <a:gd name="T20" fmla="*/ 214 w 427"/>
                <a:gd name="T21" fmla="*/ 377 h 783"/>
                <a:gd name="T22" fmla="*/ 126 w 427"/>
                <a:gd name="T23" fmla="*/ 783 h 783"/>
                <a:gd name="T24" fmla="*/ 61 w 427"/>
                <a:gd name="T25" fmla="*/ 783 h 783"/>
                <a:gd name="T26" fmla="*/ 118 w 427"/>
                <a:gd name="T27" fmla="*/ 367 h 783"/>
                <a:gd name="T28" fmla="*/ 100 w 427"/>
                <a:gd name="T29" fmla="*/ 158 h 783"/>
                <a:gd name="T30" fmla="*/ 61 w 427"/>
                <a:gd name="T31" fmla="*/ 251 h 783"/>
                <a:gd name="T32" fmla="*/ 73 w 427"/>
                <a:gd name="T33" fmla="*/ 374 h 783"/>
                <a:gd name="T34" fmla="*/ 26 w 427"/>
                <a:gd name="T35" fmla="*/ 382 h 783"/>
                <a:gd name="T36" fmla="*/ 0 w 427"/>
                <a:gd name="T37" fmla="*/ 250 h 783"/>
                <a:gd name="T38" fmla="*/ 31 w 427"/>
                <a:gd name="T39" fmla="*/ 121 h 783"/>
                <a:gd name="T40" fmla="*/ 182 w 427"/>
                <a:gd name="T41" fmla="*/ 15 h 783"/>
                <a:gd name="T42" fmla="*/ 312 w 427"/>
                <a:gd name="T43" fmla="*/ 90 h 783"/>
                <a:gd name="T44" fmla="*/ 329 w 427"/>
                <a:gd name="T45" fmla="*/ 143 h 783"/>
                <a:gd name="T46" fmla="*/ 374 w 427"/>
                <a:gd name="T47" fmla="*/ 15 h 783"/>
                <a:gd name="T48" fmla="*/ 427 w 427"/>
                <a:gd name="T49" fmla="*/ 32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7" h="783">
                  <a:moveTo>
                    <a:pt x="427" y="32"/>
                  </a:moveTo>
                  <a:cubicBezTo>
                    <a:pt x="363" y="224"/>
                    <a:pt x="363" y="224"/>
                    <a:pt x="363" y="224"/>
                  </a:cubicBezTo>
                  <a:cubicBezTo>
                    <a:pt x="363" y="224"/>
                    <a:pt x="335" y="282"/>
                    <a:pt x="304" y="224"/>
                  </a:cubicBezTo>
                  <a:cubicBezTo>
                    <a:pt x="274" y="166"/>
                    <a:pt x="256" y="132"/>
                    <a:pt x="256" y="132"/>
                  </a:cubicBezTo>
                  <a:cubicBezTo>
                    <a:pt x="284" y="288"/>
                    <a:pt x="284" y="288"/>
                    <a:pt x="284" y="288"/>
                  </a:cubicBezTo>
                  <a:cubicBezTo>
                    <a:pt x="284" y="288"/>
                    <a:pt x="316" y="388"/>
                    <a:pt x="342" y="451"/>
                  </a:cubicBezTo>
                  <a:cubicBezTo>
                    <a:pt x="369" y="514"/>
                    <a:pt x="361" y="548"/>
                    <a:pt x="361" y="548"/>
                  </a:cubicBezTo>
                  <a:cubicBezTo>
                    <a:pt x="348" y="783"/>
                    <a:pt x="348" y="783"/>
                    <a:pt x="348" y="783"/>
                  </a:cubicBezTo>
                  <a:cubicBezTo>
                    <a:pt x="292" y="783"/>
                    <a:pt x="292" y="783"/>
                    <a:pt x="292" y="783"/>
                  </a:cubicBezTo>
                  <a:cubicBezTo>
                    <a:pt x="292" y="783"/>
                    <a:pt x="292" y="699"/>
                    <a:pt x="292" y="614"/>
                  </a:cubicBezTo>
                  <a:cubicBezTo>
                    <a:pt x="292" y="530"/>
                    <a:pt x="214" y="377"/>
                    <a:pt x="214" y="377"/>
                  </a:cubicBezTo>
                  <a:cubicBezTo>
                    <a:pt x="126" y="783"/>
                    <a:pt x="126" y="783"/>
                    <a:pt x="126" y="783"/>
                  </a:cubicBezTo>
                  <a:cubicBezTo>
                    <a:pt x="61" y="783"/>
                    <a:pt x="61" y="783"/>
                    <a:pt x="61" y="783"/>
                  </a:cubicBezTo>
                  <a:cubicBezTo>
                    <a:pt x="61" y="783"/>
                    <a:pt x="121" y="435"/>
                    <a:pt x="118" y="367"/>
                  </a:cubicBezTo>
                  <a:cubicBezTo>
                    <a:pt x="116" y="298"/>
                    <a:pt x="100" y="158"/>
                    <a:pt x="100" y="158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73" y="374"/>
                    <a:pt x="73" y="374"/>
                    <a:pt x="73" y="374"/>
                  </a:cubicBezTo>
                  <a:cubicBezTo>
                    <a:pt x="26" y="382"/>
                    <a:pt x="26" y="382"/>
                    <a:pt x="26" y="382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250"/>
                    <a:pt x="5" y="237"/>
                    <a:pt x="31" y="121"/>
                  </a:cubicBezTo>
                  <a:cubicBezTo>
                    <a:pt x="58" y="6"/>
                    <a:pt x="182" y="15"/>
                    <a:pt x="182" y="15"/>
                  </a:cubicBezTo>
                  <a:cubicBezTo>
                    <a:pt x="182" y="15"/>
                    <a:pt x="282" y="0"/>
                    <a:pt x="312" y="90"/>
                  </a:cubicBezTo>
                  <a:cubicBezTo>
                    <a:pt x="329" y="143"/>
                    <a:pt x="329" y="143"/>
                    <a:pt x="329" y="143"/>
                  </a:cubicBezTo>
                  <a:cubicBezTo>
                    <a:pt x="374" y="15"/>
                    <a:pt x="374" y="15"/>
                    <a:pt x="374" y="15"/>
                  </a:cubicBezTo>
                  <a:lnTo>
                    <a:pt x="42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5000" y="3373"/>
              <a:ext cx="1128" cy="112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8530" y="3485"/>
              <a:ext cx="30" cy="35"/>
            </a:xfrm>
            <a:custGeom>
              <a:avLst/>
              <a:gdLst>
                <a:gd name="T0" fmla="*/ 1 w 5"/>
                <a:gd name="T1" fmla="*/ 4 h 6"/>
                <a:gd name="T2" fmla="*/ 0 w 5"/>
                <a:gd name="T3" fmla="*/ 1 h 6"/>
                <a:gd name="T4" fmla="*/ 4 w 5"/>
                <a:gd name="T5" fmla="*/ 0 h 6"/>
                <a:gd name="T6" fmla="*/ 5 w 5"/>
                <a:gd name="T7" fmla="*/ 4 h 6"/>
                <a:gd name="T8" fmla="*/ 3 w 5"/>
                <a:gd name="T9" fmla="*/ 6 h 6"/>
                <a:gd name="T10" fmla="*/ 3 w 5"/>
                <a:gd name="T11" fmla="*/ 6 h 6"/>
                <a:gd name="T12" fmla="*/ 1 w 5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4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1" y="5"/>
                    <a:pt x="1" y="4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8443" y="3485"/>
              <a:ext cx="255" cy="260"/>
            </a:xfrm>
            <a:custGeom>
              <a:avLst/>
              <a:gdLst>
                <a:gd name="T0" fmla="*/ 20 w 41"/>
                <a:gd name="T1" fmla="*/ 6 h 42"/>
                <a:gd name="T2" fmla="*/ 5 w 41"/>
                <a:gd name="T3" fmla="*/ 21 h 42"/>
                <a:gd name="T4" fmla="*/ 20 w 41"/>
                <a:gd name="T5" fmla="*/ 36 h 42"/>
                <a:gd name="T6" fmla="*/ 35 w 41"/>
                <a:gd name="T7" fmla="*/ 21 h 42"/>
                <a:gd name="T8" fmla="*/ 20 w 41"/>
                <a:gd name="T9" fmla="*/ 6 h 42"/>
                <a:gd name="T10" fmla="*/ 17 w 41"/>
                <a:gd name="T11" fmla="*/ 6 h 42"/>
                <a:gd name="T12" fmla="*/ 17 w 41"/>
                <a:gd name="T13" fmla="*/ 6 h 42"/>
                <a:gd name="T14" fmla="*/ 19 w 41"/>
                <a:gd name="T15" fmla="*/ 4 h 42"/>
                <a:gd name="T16" fmla="*/ 18 w 41"/>
                <a:gd name="T17" fmla="*/ 0 h 42"/>
                <a:gd name="T18" fmla="*/ 20 w 41"/>
                <a:gd name="T19" fmla="*/ 0 h 42"/>
                <a:gd name="T20" fmla="*/ 41 w 41"/>
                <a:gd name="T21" fmla="*/ 21 h 42"/>
                <a:gd name="T22" fmla="*/ 20 w 41"/>
                <a:gd name="T23" fmla="*/ 42 h 42"/>
                <a:gd name="T24" fmla="*/ 0 w 41"/>
                <a:gd name="T25" fmla="*/ 21 h 42"/>
                <a:gd name="T26" fmla="*/ 14 w 41"/>
                <a:gd name="T27" fmla="*/ 1 h 42"/>
                <a:gd name="T28" fmla="*/ 15 w 41"/>
                <a:gd name="T29" fmla="*/ 4 h 42"/>
                <a:gd name="T30" fmla="*/ 17 w 41"/>
                <a:gd name="T31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42">
                  <a:moveTo>
                    <a:pt x="20" y="6"/>
                  </a:moveTo>
                  <a:cubicBezTo>
                    <a:pt x="12" y="6"/>
                    <a:pt x="5" y="13"/>
                    <a:pt x="5" y="21"/>
                  </a:cubicBezTo>
                  <a:cubicBezTo>
                    <a:pt x="5" y="29"/>
                    <a:pt x="12" y="36"/>
                    <a:pt x="20" y="36"/>
                  </a:cubicBezTo>
                  <a:cubicBezTo>
                    <a:pt x="29" y="36"/>
                    <a:pt x="35" y="29"/>
                    <a:pt x="35" y="21"/>
                  </a:cubicBezTo>
                  <a:cubicBezTo>
                    <a:pt x="35" y="13"/>
                    <a:pt x="29" y="6"/>
                    <a:pt x="20" y="6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9" y="5"/>
                    <a:pt x="19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0"/>
                    <a:pt x="20" y="0"/>
                  </a:cubicBezTo>
                  <a:cubicBezTo>
                    <a:pt x="32" y="0"/>
                    <a:pt x="41" y="10"/>
                    <a:pt x="41" y="21"/>
                  </a:cubicBezTo>
                  <a:cubicBezTo>
                    <a:pt x="41" y="32"/>
                    <a:pt x="32" y="42"/>
                    <a:pt x="20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12"/>
                    <a:pt x="6" y="4"/>
                    <a:pt x="14" y="1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6" y="6"/>
                    <a:pt x="17" y="6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8505" y="3545"/>
              <a:ext cx="130" cy="130"/>
            </a:xfrm>
            <a:custGeom>
              <a:avLst/>
              <a:gdLst>
                <a:gd name="T0" fmla="*/ 10 w 21"/>
                <a:gd name="T1" fmla="*/ 21 h 21"/>
                <a:gd name="T2" fmla="*/ 0 w 21"/>
                <a:gd name="T3" fmla="*/ 11 h 21"/>
                <a:gd name="T4" fmla="*/ 10 w 21"/>
                <a:gd name="T5" fmla="*/ 0 h 21"/>
                <a:gd name="T6" fmla="*/ 21 w 21"/>
                <a:gd name="T7" fmla="*/ 11 h 21"/>
                <a:gd name="T8" fmla="*/ 10 w 21"/>
                <a:gd name="T9" fmla="*/ 21 h 21"/>
                <a:gd name="T10" fmla="*/ 15 w 21"/>
                <a:gd name="T11" fmla="*/ 11 h 21"/>
                <a:gd name="T12" fmla="*/ 10 w 21"/>
                <a:gd name="T13" fmla="*/ 6 h 21"/>
                <a:gd name="T14" fmla="*/ 5 w 21"/>
                <a:gd name="T15" fmla="*/ 11 h 21"/>
                <a:gd name="T16" fmla="*/ 10 w 21"/>
                <a:gd name="T17" fmla="*/ 16 h 21"/>
                <a:gd name="T18" fmla="*/ 15 w 21"/>
                <a:gd name="T1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1" y="5"/>
                    <a:pt x="21" y="11"/>
                  </a:cubicBezTo>
                  <a:cubicBezTo>
                    <a:pt x="21" y="16"/>
                    <a:pt x="16" y="21"/>
                    <a:pt x="10" y="21"/>
                  </a:cubicBezTo>
                  <a:close/>
                  <a:moveTo>
                    <a:pt x="15" y="11"/>
                  </a:moveTo>
                  <a:cubicBezTo>
                    <a:pt x="15" y="8"/>
                    <a:pt x="13" y="6"/>
                    <a:pt x="10" y="6"/>
                  </a:cubicBezTo>
                  <a:cubicBezTo>
                    <a:pt x="7" y="6"/>
                    <a:pt x="5" y="8"/>
                    <a:pt x="5" y="11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3" y="16"/>
                    <a:pt x="15" y="13"/>
                    <a:pt x="15" y="11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" name="Freeform 10"/>
            <p:cNvSpPr/>
            <p:nvPr/>
          </p:nvSpPr>
          <p:spPr bwMode="auto">
            <a:xfrm>
              <a:off x="8475" y="3093"/>
              <a:ext cx="30" cy="25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3 h 4"/>
                <a:gd name="T4" fmla="*/ 1 w 5"/>
                <a:gd name="T5" fmla="*/ 4 h 4"/>
                <a:gd name="T6" fmla="*/ 1 w 5"/>
                <a:gd name="T7" fmla="*/ 2 h 4"/>
                <a:gd name="T8" fmla="*/ 2 w 5"/>
                <a:gd name="T9" fmla="*/ 1 h 4"/>
                <a:gd name="T10" fmla="*/ 3 w 5"/>
                <a:gd name="T11" fmla="*/ 0 h 4"/>
                <a:gd name="T12" fmla="*/ 3 w 5"/>
                <a:gd name="T13" fmla="*/ 0 h 4"/>
                <a:gd name="T14" fmla="*/ 5 w 5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2" y="4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8383" y="2933"/>
              <a:ext cx="130" cy="125"/>
            </a:xfrm>
            <a:custGeom>
              <a:avLst/>
              <a:gdLst>
                <a:gd name="T0" fmla="*/ 10 w 21"/>
                <a:gd name="T1" fmla="*/ 0 h 20"/>
                <a:gd name="T2" fmla="*/ 21 w 21"/>
                <a:gd name="T3" fmla="*/ 10 h 20"/>
                <a:gd name="T4" fmla="*/ 10 w 21"/>
                <a:gd name="T5" fmla="*/ 20 h 20"/>
                <a:gd name="T6" fmla="*/ 0 w 21"/>
                <a:gd name="T7" fmla="*/ 10 h 20"/>
                <a:gd name="T8" fmla="*/ 10 w 21"/>
                <a:gd name="T9" fmla="*/ 0 h 20"/>
                <a:gd name="T10" fmla="*/ 16 w 21"/>
                <a:gd name="T11" fmla="*/ 10 h 20"/>
                <a:gd name="T12" fmla="*/ 10 w 21"/>
                <a:gd name="T13" fmla="*/ 5 h 20"/>
                <a:gd name="T14" fmla="*/ 5 w 21"/>
                <a:gd name="T15" fmla="*/ 10 h 20"/>
                <a:gd name="T16" fmla="*/ 10 w 21"/>
                <a:gd name="T17" fmla="*/ 15 h 20"/>
                <a:gd name="T18" fmla="*/ 16 w 21"/>
                <a:gd name="T1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10" y="0"/>
                  </a:moveTo>
                  <a:cubicBezTo>
                    <a:pt x="16" y="0"/>
                    <a:pt x="21" y="4"/>
                    <a:pt x="21" y="10"/>
                  </a:cubicBezTo>
                  <a:cubicBezTo>
                    <a:pt x="21" y="16"/>
                    <a:pt x="16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  <a:moveTo>
                    <a:pt x="16" y="10"/>
                  </a:moveTo>
                  <a:cubicBezTo>
                    <a:pt x="16" y="7"/>
                    <a:pt x="13" y="5"/>
                    <a:pt x="10" y="5"/>
                  </a:cubicBezTo>
                  <a:cubicBezTo>
                    <a:pt x="8" y="5"/>
                    <a:pt x="5" y="7"/>
                    <a:pt x="5" y="10"/>
                  </a:cubicBezTo>
                  <a:cubicBezTo>
                    <a:pt x="5" y="13"/>
                    <a:pt x="8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6170" y="1893"/>
              <a:ext cx="2658" cy="2658"/>
            </a:xfrm>
            <a:custGeom>
              <a:avLst/>
              <a:gdLst>
                <a:gd name="T0" fmla="*/ 214 w 429"/>
                <a:gd name="T1" fmla="*/ 0 h 429"/>
                <a:gd name="T2" fmla="*/ 214 w 429"/>
                <a:gd name="T3" fmla="*/ 429 h 429"/>
                <a:gd name="T4" fmla="*/ 309 w 429"/>
                <a:gd name="T5" fmla="*/ 352 h 429"/>
                <a:gd name="T6" fmla="*/ 309 w 429"/>
                <a:gd name="T7" fmla="*/ 399 h 429"/>
                <a:gd name="T8" fmla="*/ 321 w 429"/>
                <a:gd name="T9" fmla="*/ 355 h 429"/>
                <a:gd name="T10" fmla="*/ 368 w 429"/>
                <a:gd name="T11" fmla="*/ 203 h 429"/>
                <a:gd name="T12" fmla="*/ 368 w 429"/>
                <a:gd name="T13" fmla="*/ 202 h 429"/>
                <a:gd name="T14" fmla="*/ 381 w 429"/>
                <a:gd name="T15" fmla="*/ 255 h 429"/>
                <a:gd name="T16" fmla="*/ 387 w 429"/>
                <a:gd name="T17" fmla="*/ 302 h 429"/>
                <a:gd name="T18" fmla="*/ 387 w 429"/>
                <a:gd name="T19" fmla="*/ 254 h 429"/>
                <a:gd name="T20" fmla="*/ 377 w 429"/>
                <a:gd name="T21" fmla="*/ 200 h 429"/>
                <a:gd name="T22" fmla="*/ 367 w 429"/>
                <a:gd name="T23" fmla="*/ 155 h 429"/>
                <a:gd name="T24" fmla="*/ 340 w 429"/>
                <a:gd name="T25" fmla="*/ 83 h 429"/>
                <a:gd name="T26" fmla="*/ 320 w 429"/>
                <a:gd name="T27" fmla="*/ 46 h 429"/>
                <a:gd name="T28" fmla="*/ 231 w 429"/>
                <a:gd name="T29" fmla="*/ 41 h 429"/>
                <a:gd name="T30" fmla="*/ 207 w 429"/>
                <a:gd name="T31" fmla="*/ 14 h 429"/>
                <a:gd name="T32" fmla="*/ 202 w 429"/>
                <a:gd name="T33" fmla="*/ 61 h 429"/>
                <a:gd name="T34" fmla="*/ 176 w 429"/>
                <a:gd name="T35" fmla="*/ 181 h 429"/>
                <a:gd name="T36" fmla="*/ 60 w 429"/>
                <a:gd name="T37" fmla="*/ 152 h 429"/>
                <a:gd name="T38" fmla="*/ 38 w 429"/>
                <a:gd name="T39" fmla="*/ 120 h 429"/>
                <a:gd name="T40" fmla="*/ 38 w 429"/>
                <a:gd name="T41" fmla="*/ 167 h 429"/>
                <a:gd name="T42" fmla="*/ 155 w 429"/>
                <a:gd name="T43" fmla="*/ 194 h 429"/>
                <a:gd name="T44" fmla="*/ 170 w 429"/>
                <a:gd name="T45" fmla="*/ 228 h 429"/>
                <a:gd name="T46" fmla="*/ 148 w 429"/>
                <a:gd name="T47" fmla="*/ 362 h 429"/>
                <a:gd name="T48" fmla="*/ 132 w 429"/>
                <a:gd name="T49" fmla="*/ 368 h 429"/>
                <a:gd name="T50" fmla="*/ 66 w 429"/>
                <a:gd name="T51" fmla="*/ 265 h 429"/>
                <a:gd name="T52" fmla="*/ 18 w 429"/>
                <a:gd name="T53" fmla="*/ 265 h 429"/>
                <a:gd name="T54" fmla="*/ 56 w 429"/>
                <a:gd name="T55" fmla="*/ 284 h 429"/>
                <a:gd name="T56" fmla="*/ 124 w 429"/>
                <a:gd name="T57" fmla="*/ 386 h 429"/>
                <a:gd name="T58" fmla="*/ 171 w 429"/>
                <a:gd name="T59" fmla="*/ 386 h 429"/>
                <a:gd name="T60" fmla="*/ 175 w 429"/>
                <a:gd name="T61" fmla="*/ 228 h 429"/>
                <a:gd name="T62" fmla="*/ 200 w 429"/>
                <a:gd name="T63" fmla="*/ 206 h 429"/>
                <a:gd name="T64" fmla="*/ 364 w 429"/>
                <a:gd name="T65" fmla="*/ 202 h 429"/>
                <a:gd name="T66" fmla="*/ 318 w 429"/>
                <a:gd name="T67" fmla="*/ 353 h 429"/>
                <a:gd name="T68" fmla="*/ 309 w 429"/>
                <a:gd name="T69" fmla="*/ 352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9" h="429">
                  <a:moveTo>
                    <a:pt x="0" y="214"/>
                  </a:moveTo>
                  <a:cubicBezTo>
                    <a:pt x="0" y="96"/>
                    <a:pt x="96" y="0"/>
                    <a:pt x="214" y="0"/>
                  </a:cubicBezTo>
                  <a:cubicBezTo>
                    <a:pt x="333" y="0"/>
                    <a:pt x="429" y="96"/>
                    <a:pt x="429" y="214"/>
                  </a:cubicBezTo>
                  <a:cubicBezTo>
                    <a:pt x="429" y="333"/>
                    <a:pt x="333" y="429"/>
                    <a:pt x="214" y="429"/>
                  </a:cubicBezTo>
                  <a:cubicBezTo>
                    <a:pt x="96" y="429"/>
                    <a:pt x="0" y="333"/>
                    <a:pt x="0" y="214"/>
                  </a:cubicBezTo>
                  <a:close/>
                  <a:moveTo>
                    <a:pt x="309" y="352"/>
                  </a:moveTo>
                  <a:cubicBezTo>
                    <a:pt x="296" y="352"/>
                    <a:pt x="285" y="362"/>
                    <a:pt x="285" y="375"/>
                  </a:cubicBezTo>
                  <a:cubicBezTo>
                    <a:pt x="285" y="388"/>
                    <a:pt x="296" y="399"/>
                    <a:pt x="309" y="399"/>
                  </a:cubicBezTo>
                  <a:cubicBezTo>
                    <a:pt x="322" y="399"/>
                    <a:pt x="332" y="388"/>
                    <a:pt x="332" y="375"/>
                  </a:cubicBezTo>
                  <a:cubicBezTo>
                    <a:pt x="332" y="367"/>
                    <a:pt x="328" y="359"/>
                    <a:pt x="321" y="355"/>
                  </a:cubicBezTo>
                  <a:cubicBezTo>
                    <a:pt x="322" y="355"/>
                    <a:pt x="322" y="355"/>
                    <a:pt x="322" y="354"/>
                  </a:cubicBezTo>
                  <a:cubicBezTo>
                    <a:pt x="368" y="203"/>
                    <a:pt x="368" y="203"/>
                    <a:pt x="368" y="203"/>
                  </a:cubicBezTo>
                  <a:cubicBezTo>
                    <a:pt x="368" y="203"/>
                    <a:pt x="368" y="202"/>
                    <a:pt x="368" y="202"/>
                  </a:cubicBezTo>
                  <a:cubicBezTo>
                    <a:pt x="368" y="202"/>
                    <a:pt x="368" y="202"/>
                    <a:pt x="368" y="202"/>
                  </a:cubicBezTo>
                  <a:cubicBezTo>
                    <a:pt x="370" y="202"/>
                    <a:pt x="372" y="202"/>
                    <a:pt x="373" y="201"/>
                  </a:cubicBezTo>
                  <a:cubicBezTo>
                    <a:pt x="381" y="255"/>
                    <a:pt x="381" y="255"/>
                    <a:pt x="381" y="255"/>
                  </a:cubicBezTo>
                  <a:cubicBezTo>
                    <a:pt x="371" y="258"/>
                    <a:pt x="364" y="267"/>
                    <a:pt x="364" y="278"/>
                  </a:cubicBezTo>
                  <a:cubicBezTo>
                    <a:pt x="364" y="291"/>
                    <a:pt x="374" y="302"/>
                    <a:pt x="387" y="302"/>
                  </a:cubicBezTo>
                  <a:cubicBezTo>
                    <a:pt x="400" y="302"/>
                    <a:pt x="411" y="291"/>
                    <a:pt x="411" y="278"/>
                  </a:cubicBezTo>
                  <a:cubicBezTo>
                    <a:pt x="411" y="265"/>
                    <a:pt x="400" y="254"/>
                    <a:pt x="387" y="254"/>
                  </a:cubicBezTo>
                  <a:cubicBezTo>
                    <a:pt x="386" y="254"/>
                    <a:pt x="386" y="254"/>
                    <a:pt x="385" y="255"/>
                  </a:cubicBezTo>
                  <a:cubicBezTo>
                    <a:pt x="377" y="200"/>
                    <a:pt x="377" y="200"/>
                    <a:pt x="377" y="200"/>
                  </a:cubicBezTo>
                  <a:cubicBezTo>
                    <a:pt x="385" y="196"/>
                    <a:pt x="391" y="188"/>
                    <a:pt x="391" y="178"/>
                  </a:cubicBezTo>
                  <a:cubicBezTo>
                    <a:pt x="391" y="165"/>
                    <a:pt x="381" y="155"/>
                    <a:pt x="367" y="155"/>
                  </a:cubicBezTo>
                  <a:cubicBezTo>
                    <a:pt x="366" y="155"/>
                    <a:pt x="365" y="155"/>
                    <a:pt x="364" y="155"/>
                  </a:cubicBezTo>
                  <a:cubicBezTo>
                    <a:pt x="340" y="83"/>
                    <a:pt x="340" y="83"/>
                    <a:pt x="340" y="83"/>
                  </a:cubicBezTo>
                  <a:cubicBezTo>
                    <a:pt x="343" y="79"/>
                    <a:pt x="344" y="74"/>
                    <a:pt x="344" y="70"/>
                  </a:cubicBezTo>
                  <a:cubicBezTo>
                    <a:pt x="344" y="57"/>
                    <a:pt x="333" y="46"/>
                    <a:pt x="320" y="46"/>
                  </a:cubicBezTo>
                  <a:cubicBezTo>
                    <a:pt x="311" y="46"/>
                    <a:pt x="302" y="52"/>
                    <a:pt x="299" y="61"/>
                  </a:cubicBezTo>
                  <a:cubicBezTo>
                    <a:pt x="231" y="41"/>
                    <a:pt x="231" y="41"/>
                    <a:pt x="231" y="41"/>
                  </a:cubicBezTo>
                  <a:cubicBezTo>
                    <a:pt x="231" y="40"/>
                    <a:pt x="231" y="39"/>
                    <a:pt x="231" y="38"/>
                  </a:cubicBezTo>
                  <a:cubicBezTo>
                    <a:pt x="231" y="25"/>
                    <a:pt x="220" y="14"/>
                    <a:pt x="207" y="14"/>
                  </a:cubicBezTo>
                  <a:cubicBezTo>
                    <a:pt x="194" y="14"/>
                    <a:pt x="184" y="25"/>
                    <a:pt x="184" y="38"/>
                  </a:cubicBezTo>
                  <a:cubicBezTo>
                    <a:pt x="184" y="49"/>
                    <a:pt x="191" y="58"/>
                    <a:pt x="202" y="61"/>
                  </a:cubicBezTo>
                  <a:cubicBezTo>
                    <a:pt x="180" y="182"/>
                    <a:pt x="180" y="182"/>
                    <a:pt x="180" y="182"/>
                  </a:cubicBezTo>
                  <a:cubicBezTo>
                    <a:pt x="179" y="181"/>
                    <a:pt x="178" y="181"/>
                    <a:pt x="176" y="181"/>
                  </a:cubicBezTo>
                  <a:cubicBezTo>
                    <a:pt x="169" y="181"/>
                    <a:pt x="162" y="185"/>
                    <a:pt x="158" y="190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0"/>
                    <a:pt x="62" y="147"/>
                    <a:pt x="62" y="144"/>
                  </a:cubicBezTo>
                  <a:cubicBezTo>
                    <a:pt x="62" y="131"/>
                    <a:pt x="51" y="120"/>
                    <a:pt x="38" y="120"/>
                  </a:cubicBezTo>
                  <a:cubicBezTo>
                    <a:pt x="25" y="120"/>
                    <a:pt x="15" y="131"/>
                    <a:pt x="15" y="144"/>
                  </a:cubicBezTo>
                  <a:cubicBezTo>
                    <a:pt x="15" y="157"/>
                    <a:pt x="25" y="167"/>
                    <a:pt x="38" y="167"/>
                  </a:cubicBezTo>
                  <a:cubicBezTo>
                    <a:pt x="47" y="167"/>
                    <a:pt x="54" y="163"/>
                    <a:pt x="59" y="156"/>
                  </a:cubicBezTo>
                  <a:cubicBezTo>
                    <a:pt x="155" y="194"/>
                    <a:pt x="155" y="194"/>
                    <a:pt x="155" y="194"/>
                  </a:cubicBezTo>
                  <a:cubicBezTo>
                    <a:pt x="154" y="197"/>
                    <a:pt x="153" y="201"/>
                    <a:pt x="153" y="205"/>
                  </a:cubicBezTo>
                  <a:cubicBezTo>
                    <a:pt x="153" y="216"/>
                    <a:pt x="160" y="225"/>
                    <a:pt x="170" y="228"/>
                  </a:cubicBezTo>
                  <a:cubicBezTo>
                    <a:pt x="151" y="362"/>
                    <a:pt x="151" y="362"/>
                    <a:pt x="151" y="362"/>
                  </a:cubicBezTo>
                  <a:cubicBezTo>
                    <a:pt x="150" y="362"/>
                    <a:pt x="149" y="362"/>
                    <a:pt x="148" y="362"/>
                  </a:cubicBezTo>
                  <a:cubicBezTo>
                    <a:pt x="142" y="362"/>
                    <a:pt x="136" y="364"/>
                    <a:pt x="132" y="368"/>
                  </a:cubicBezTo>
                  <a:cubicBezTo>
                    <a:pt x="132" y="368"/>
                    <a:pt x="132" y="368"/>
                    <a:pt x="132" y="368"/>
                  </a:cubicBezTo>
                  <a:cubicBezTo>
                    <a:pt x="59" y="281"/>
                    <a:pt x="59" y="281"/>
                    <a:pt x="59" y="281"/>
                  </a:cubicBezTo>
                  <a:cubicBezTo>
                    <a:pt x="63" y="277"/>
                    <a:pt x="66" y="271"/>
                    <a:pt x="66" y="265"/>
                  </a:cubicBezTo>
                  <a:cubicBezTo>
                    <a:pt x="66" y="252"/>
                    <a:pt x="55" y="241"/>
                    <a:pt x="42" y="241"/>
                  </a:cubicBezTo>
                  <a:cubicBezTo>
                    <a:pt x="29" y="241"/>
                    <a:pt x="18" y="252"/>
                    <a:pt x="18" y="265"/>
                  </a:cubicBezTo>
                  <a:cubicBezTo>
                    <a:pt x="18" y="278"/>
                    <a:pt x="29" y="288"/>
                    <a:pt x="42" y="288"/>
                  </a:cubicBezTo>
                  <a:cubicBezTo>
                    <a:pt x="47" y="288"/>
                    <a:pt x="52" y="286"/>
                    <a:pt x="56" y="284"/>
                  </a:cubicBezTo>
                  <a:cubicBezTo>
                    <a:pt x="129" y="371"/>
                    <a:pt x="129" y="371"/>
                    <a:pt x="129" y="371"/>
                  </a:cubicBezTo>
                  <a:cubicBezTo>
                    <a:pt x="126" y="375"/>
                    <a:pt x="124" y="380"/>
                    <a:pt x="124" y="386"/>
                  </a:cubicBezTo>
                  <a:cubicBezTo>
                    <a:pt x="124" y="399"/>
                    <a:pt x="135" y="409"/>
                    <a:pt x="148" y="409"/>
                  </a:cubicBezTo>
                  <a:cubicBezTo>
                    <a:pt x="161" y="409"/>
                    <a:pt x="171" y="399"/>
                    <a:pt x="171" y="386"/>
                  </a:cubicBezTo>
                  <a:cubicBezTo>
                    <a:pt x="171" y="375"/>
                    <a:pt x="164" y="367"/>
                    <a:pt x="155" y="363"/>
                  </a:cubicBezTo>
                  <a:cubicBezTo>
                    <a:pt x="175" y="228"/>
                    <a:pt x="175" y="228"/>
                    <a:pt x="175" y="228"/>
                  </a:cubicBezTo>
                  <a:cubicBezTo>
                    <a:pt x="175" y="228"/>
                    <a:pt x="176" y="228"/>
                    <a:pt x="176" y="228"/>
                  </a:cubicBezTo>
                  <a:cubicBezTo>
                    <a:pt x="189" y="228"/>
                    <a:pt x="199" y="218"/>
                    <a:pt x="200" y="206"/>
                  </a:cubicBezTo>
                  <a:cubicBezTo>
                    <a:pt x="344" y="183"/>
                    <a:pt x="344" y="183"/>
                    <a:pt x="344" y="183"/>
                  </a:cubicBezTo>
                  <a:cubicBezTo>
                    <a:pt x="346" y="193"/>
                    <a:pt x="354" y="200"/>
                    <a:pt x="364" y="202"/>
                  </a:cubicBezTo>
                  <a:cubicBezTo>
                    <a:pt x="364" y="202"/>
                    <a:pt x="364" y="202"/>
                    <a:pt x="364" y="202"/>
                  </a:cubicBezTo>
                  <a:cubicBezTo>
                    <a:pt x="318" y="353"/>
                    <a:pt x="318" y="353"/>
                    <a:pt x="318" y="353"/>
                  </a:cubicBezTo>
                  <a:cubicBezTo>
                    <a:pt x="318" y="353"/>
                    <a:pt x="318" y="353"/>
                    <a:pt x="318" y="353"/>
                  </a:cubicBezTo>
                  <a:cubicBezTo>
                    <a:pt x="315" y="352"/>
                    <a:pt x="312" y="352"/>
                    <a:pt x="309" y="35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8418" y="2870"/>
              <a:ext cx="155" cy="243"/>
            </a:xfrm>
            <a:custGeom>
              <a:avLst/>
              <a:gdLst>
                <a:gd name="T0" fmla="*/ 2 w 25"/>
                <a:gd name="T1" fmla="*/ 0 h 39"/>
                <a:gd name="T2" fmla="*/ 4 w 25"/>
                <a:gd name="T3" fmla="*/ 0 h 39"/>
                <a:gd name="T4" fmla="*/ 25 w 25"/>
                <a:gd name="T5" fmla="*/ 20 h 39"/>
                <a:gd name="T6" fmla="*/ 14 w 25"/>
                <a:gd name="T7" fmla="*/ 39 h 39"/>
                <a:gd name="T8" fmla="*/ 14 w 25"/>
                <a:gd name="T9" fmla="*/ 38 h 39"/>
                <a:gd name="T10" fmla="*/ 12 w 25"/>
                <a:gd name="T11" fmla="*/ 36 h 39"/>
                <a:gd name="T12" fmla="*/ 12 w 25"/>
                <a:gd name="T13" fmla="*/ 36 h 39"/>
                <a:gd name="T14" fmla="*/ 12 w 25"/>
                <a:gd name="T15" fmla="*/ 33 h 39"/>
                <a:gd name="T16" fmla="*/ 19 w 25"/>
                <a:gd name="T17" fmla="*/ 20 h 39"/>
                <a:gd name="T18" fmla="*/ 4 w 25"/>
                <a:gd name="T19" fmla="*/ 5 h 39"/>
                <a:gd name="T20" fmla="*/ 1 w 25"/>
                <a:gd name="T21" fmla="*/ 6 h 39"/>
                <a:gd name="T22" fmla="*/ 0 w 25"/>
                <a:gd name="T23" fmla="*/ 2 h 39"/>
                <a:gd name="T24" fmla="*/ 0 w 25"/>
                <a:gd name="T25" fmla="*/ 2 h 39"/>
                <a:gd name="T26" fmla="*/ 2 w 25"/>
                <a:gd name="T2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9">
                  <a:moveTo>
                    <a:pt x="2" y="0"/>
                  </a:moveTo>
                  <a:cubicBezTo>
                    <a:pt x="3" y="0"/>
                    <a:pt x="4" y="0"/>
                    <a:pt x="4" y="0"/>
                  </a:cubicBezTo>
                  <a:cubicBezTo>
                    <a:pt x="16" y="0"/>
                    <a:pt x="25" y="9"/>
                    <a:pt x="25" y="20"/>
                  </a:cubicBezTo>
                  <a:cubicBezTo>
                    <a:pt x="25" y="28"/>
                    <a:pt x="21" y="35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7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6" y="31"/>
                    <a:pt x="19" y="26"/>
                    <a:pt x="19" y="20"/>
                  </a:cubicBezTo>
                  <a:cubicBezTo>
                    <a:pt x="19" y="12"/>
                    <a:pt x="13" y="5"/>
                    <a:pt x="4" y="5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8405" y="2870"/>
              <a:ext cx="25" cy="13"/>
            </a:xfrm>
            <a:custGeom>
              <a:avLst/>
              <a:gdLst>
                <a:gd name="T0" fmla="*/ 4 w 4"/>
                <a:gd name="T1" fmla="*/ 0 h 2"/>
                <a:gd name="T2" fmla="*/ 2 w 4"/>
                <a:gd name="T3" fmla="*/ 2 h 2"/>
                <a:gd name="T4" fmla="*/ 2 w 4"/>
                <a:gd name="T5" fmla="*/ 2 h 2"/>
                <a:gd name="T6" fmla="*/ 0 w 4"/>
                <a:gd name="T7" fmla="*/ 1 h 2"/>
                <a:gd name="T8" fmla="*/ 0 w 4"/>
                <a:gd name="T9" fmla="*/ 1 h 2"/>
                <a:gd name="T10" fmla="*/ 4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4" y="1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7310" y="2170"/>
              <a:ext cx="1090" cy="973"/>
            </a:xfrm>
            <a:custGeom>
              <a:avLst/>
              <a:gdLst>
                <a:gd name="T0" fmla="*/ 153 w 176"/>
                <a:gd name="T1" fmla="*/ 41 h 157"/>
                <a:gd name="T2" fmla="*/ 176 w 176"/>
                <a:gd name="T3" fmla="*/ 111 h 157"/>
                <a:gd name="T4" fmla="*/ 160 w 176"/>
                <a:gd name="T5" fmla="*/ 133 h 157"/>
                <a:gd name="T6" fmla="*/ 160 w 176"/>
                <a:gd name="T7" fmla="*/ 134 h 157"/>
                <a:gd name="T8" fmla="*/ 16 w 176"/>
                <a:gd name="T9" fmla="*/ 157 h 157"/>
                <a:gd name="T10" fmla="*/ 0 w 176"/>
                <a:gd name="T11" fmla="*/ 138 h 157"/>
                <a:gd name="T12" fmla="*/ 22 w 176"/>
                <a:gd name="T13" fmla="*/ 16 h 157"/>
                <a:gd name="T14" fmla="*/ 23 w 176"/>
                <a:gd name="T15" fmla="*/ 16 h 157"/>
                <a:gd name="T16" fmla="*/ 46 w 176"/>
                <a:gd name="T17" fmla="*/ 0 h 157"/>
                <a:gd name="T18" fmla="*/ 113 w 176"/>
                <a:gd name="T19" fmla="*/ 20 h 157"/>
                <a:gd name="T20" fmla="*/ 113 w 176"/>
                <a:gd name="T21" fmla="*/ 25 h 157"/>
                <a:gd name="T22" fmla="*/ 136 w 176"/>
                <a:gd name="T23" fmla="*/ 48 h 157"/>
                <a:gd name="T24" fmla="*/ 153 w 176"/>
                <a:gd name="T25" fmla="*/ 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57">
                  <a:moveTo>
                    <a:pt x="153" y="41"/>
                  </a:moveTo>
                  <a:cubicBezTo>
                    <a:pt x="176" y="111"/>
                    <a:pt x="176" y="111"/>
                    <a:pt x="176" y="111"/>
                  </a:cubicBezTo>
                  <a:cubicBezTo>
                    <a:pt x="167" y="114"/>
                    <a:pt x="160" y="123"/>
                    <a:pt x="160" y="133"/>
                  </a:cubicBezTo>
                  <a:cubicBezTo>
                    <a:pt x="160" y="134"/>
                    <a:pt x="160" y="134"/>
                    <a:pt x="160" y="134"/>
                  </a:cubicBezTo>
                  <a:cubicBezTo>
                    <a:pt x="16" y="157"/>
                    <a:pt x="16" y="157"/>
                    <a:pt x="16" y="157"/>
                  </a:cubicBezTo>
                  <a:cubicBezTo>
                    <a:pt x="14" y="148"/>
                    <a:pt x="8" y="141"/>
                    <a:pt x="0" y="138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34" y="16"/>
                    <a:pt x="42" y="10"/>
                    <a:pt x="46" y="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3"/>
                    <a:pt x="113" y="25"/>
                  </a:cubicBezTo>
                  <a:cubicBezTo>
                    <a:pt x="113" y="38"/>
                    <a:pt x="123" y="48"/>
                    <a:pt x="136" y="48"/>
                  </a:cubicBezTo>
                  <a:cubicBezTo>
                    <a:pt x="143" y="48"/>
                    <a:pt x="149" y="46"/>
                    <a:pt x="153" y="41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8320" y="2878"/>
              <a:ext cx="173" cy="248"/>
            </a:xfrm>
            <a:custGeom>
              <a:avLst/>
              <a:gdLst>
                <a:gd name="T0" fmla="*/ 1 w 28"/>
                <a:gd name="T1" fmla="*/ 22 h 40"/>
                <a:gd name="T2" fmla="*/ 1 w 28"/>
                <a:gd name="T3" fmla="*/ 21 h 40"/>
                <a:gd name="T4" fmla="*/ 0 w 28"/>
                <a:gd name="T5" fmla="*/ 20 h 40"/>
                <a:gd name="T6" fmla="*/ 0 w 28"/>
                <a:gd name="T7" fmla="*/ 19 h 40"/>
                <a:gd name="T8" fmla="*/ 14 w 28"/>
                <a:gd name="T9" fmla="*/ 0 h 40"/>
                <a:gd name="T10" fmla="*/ 14 w 28"/>
                <a:gd name="T11" fmla="*/ 0 h 40"/>
                <a:gd name="T12" fmla="*/ 16 w 28"/>
                <a:gd name="T13" fmla="*/ 1 h 40"/>
                <a:gd name="T14" fmla="*/ 17 w 28"/>
                <a:gd name="T15" fmla="*/ 5 h 40"/>
                <a:gd name="T16" fmla="*/ 6 w 28"/>
                <a:gd name="T17" fmla="*/ 19 h 40"/>
                <a:gd name="T18" fmla="*/ 20 w 28"/>
                <a:gd name="T19" fmla="*/ 34 h 40"/>
                <a:gd name="T20" fmla="*/ 28 w 28"/>
                <a:gd name="T21" fmla="*/ 32 h 40"/>
                <a:gd name="T22" fmla="*/ 28 w 28"/>
                <a:gd name="T23" fmla="*/ 35 h 40"/>
                <a:gd name="T24" fmla="*/ 27 w 28"/>
                <a:gd name="T25" fmla="*/ 36 h 40"/>
                <a:gd name="T26" fmla="*/ 26 w 28"/>
                <a:gd name="T27" fmla="*/ 37 h 40"/>
                <a:gd name="T28" fmla="*/ 26 w 28"/>
                <a:gd name="T29" fmla="*/ 39 h 40"/>
                <a:gd name="T30" fmla="*/ 20 w 28"/>
                <a:gd name="T31" fmla="*/ 40 h 40"/>
                <a:gd name="T32" fmla="*/ 0 w 28"/>
                <a:gd name="T33" fmla="*/ 23 h 40"/>
                <a:gd name="T34" fmla="*/ 1 w 28"/>
                <a:gd name="T3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40">
                  <a:moveTo>
                    <a:pt x="1" y="22"/>
                  </a:move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0"/>
                    <a:pt x="0" y="20"/>
                  </a:cubicBezTo>
                  <a:cubicBezTo>
                    <a:pt x="0" y="20"/>
                    <a:pt x="0" y="20"/>
                    <a:pt x="0" y="19"/>
                  </a:cubicBezTo>
                  <a:cubicBezTo>
                    <a:pt x="0" y="10"/>
                    <a:pt x="6" y="2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0" y="6"/>
                    <a:pt x="6" y="12"/>
                    <a:pt x="6" y="19"/>
                  </a:cubicBezTo>
                  <a:cubicBezTo>
                    <a:pt x="6" y="27"/>
                    <a:pt x="12" y="34"/>
                    <a:pt x="20" y="34"/>
                  </a:cubicBezTo>
                  <a:cubicBezTo>
                    <a:pt x="23" y="34"/>
                    <a:pt x="25" y="34"/>
                    <a:pt x="28" y="32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7" y="36"/>
                  </a:cubicBezTo>
                  <a:cubicBezTo>
                    <a:pt x="26" y="36"/>
                    <a:pt x="25" y="36"/>
                    <a:pt x="26" y="37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4" y="40"/>
                    <a:pt x="22" y="40"/>
                    <a:pt x="20" y="40"/>
                  </a:cubicBezTo>
                  <a:cubicBezTo>
                    <a:pt x="10" y="40"/>
                    <a:pt x="2" y="33"/>
                    <a:pt x="0" y="23"/>
                  </a:cubicBezTo>
                  <a:cubicBezTo>
                    <a:pt x="1" y="23"/>
                    <a:pt x="1" y="22"/>
                    <a:pt x="1" y="2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8320" y="3000"/>
              <a:ext cx="5" cy="2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1 w 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2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8240" y="2368"/>
              <a:ext cx="30" cy="38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1 h 6"/>
                <a:gd name="T4" fmla="*/ 5 w 5"/>
                <a:gd name="T5" fmla="*/ 2 h 6"/>
                <a:gd name="T6" fmla="*/ 2 w 5"/>
                <a:gd name="T7" fmla="*/ 6 h 6"/>
                <a:gd name="T8" fmla="*/ 1 w 5"/>
                <a:gd name="T9" fmla="*/ 3 h 6"/>
                <a:gd name="T10" fmla="*/ 2 w 5"/>
                <a:gd name="T11" fmla="*/ 0 h 6"/>
                <a:gd name="T12" fmla="*/ 3 w 5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0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Freeform 19"/>
            <p:cNvSpPr>
              <a:spLocks noEditPoints="1"/>
            </p:cNvSpPr>
            <p:nvPr/>
          </p:nvSpPr>
          <p:spPr bwMode="auto">
            <a:xfrm>
              <a:off x="8028" y="2195"/>
              <a:ext cx="255" cy="255"/>
            </a:xfrm>
            <a:custGeom>
              <a:avLst/>
              <a:gdLst>
                <a:gd name="T0" fmla="*/ 20 w 41"/>
                <a:gd name="T1" fmla="*/ 6 h 41"/>
                <a:gd name="T2" fmla="*/ 5 w 41"/>
                <a:gd name="T3" fmla="*/ 21 h 41"/>
                <a:gd name="T4" fmla="*/ 20 w 41"/>
                <a:gd name="T5" fmla="*/ 36 h 41"/>
                <a:gd name="T6" fmla="*/ 35 w 41"/>
                <a:gd name="T7" fmla="*/ 21 h 41"/>
                <a:gd name="T8" fmla="*/ 20 w 41"/>
                <a:gd name="T9" fmla="*/ 6 h 41"/>
                <a:gd name="T10" fmla="*/ 1 w 41"/>
                <a:gd name="T11" fmla="*/ 13 h 41"/>
                <a:gd name="T12" fmla="*/ 1 w 41"/>
                <a:gd name="T13" fmla="*/ 13 h 41"/>
                <a:gd name="T14" fmla="*/ 20 w 41"/>
                <a:gd name="T15" fmla="*/ 0 h 41"/>
                <a:gd name="T16" fmla="*/ 41 w 41"/>
                <a:gd name="T17" fmla="*/ 21 h 41"/>
                <a:gd name="T18" fmla="*/ 39 w 41"/>
                <a:gd name="T19" fmla="*/ 30 h 41"/>
                <a:gd name="T20" fmla="*/ 39 w 41"/>
                <a:gd name="T21" fmla="*/ 29 h 41"/>
                <a:gd name="T22" fmla="*/ 37 w 41"/>
                <a:gd name="T23" fmla="*/ 28 h 41"/>
                <a:gd name="T24" fmla="*/ 36 w 41"/>
                <a:gd name="T25" fmla="*/ 28 h 41"/>
                <a:gd name="T26" fmla="*/ 35 w 41"/>
                <a:gd name="T27" fmla="*/ 31 h 41"/>
                <a:gd name="T28" fmla="*/ 36 w 41"/>
                <a:gd name="T29" fmla="*/ 34 h 41"/>
                <a:gd name="T30" fmla="*/ 20 w 41"/>
                <a:gd name="T31" fmla="*/ 41 h 41"/>
                <a:gd name="T32" fmla="*/ 0 w 41"/>
                <a:gd name="T33" fmla="*/ 21 h 41"/>
                <a:gd name="T34" fmla="*/ 0 w 41"/>
                <a:gd name="T35" fmla="*/ 17 h 41"/>
                <a:gd name="T36" fmla="*/ 0 w 41"/>
                <a:gd name="T37" fmla="*/ 17 h 41"/>
                <a:gd name="T38" fmla="*/ 1 w 41"/>
                <a:gd name="T39" fmla="*/ 17 h 41"/>
                <a:gd name="T40" fmla="*/ 2 w 41"/>
                <a:gd name="T41" fmla="*/ 15 h 41"/>
                <a:gd name="T42" fmla="*/ 1 w 41"/>
                <a:gd name="T43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41">
                  <a:moveTo>
                    <a:pt x="20" y="6"/>
                  </a:moveTo>
                  <a:cubicBezTo>
                    <a:pt x="12" y="6"/>
                    <a:pt x="5" y="12"/>
                    <a:pt x="5" y="21"/>
                  </a:cubicBezTo>
                  <a:cubicBezTo>
                    <a:pt x="5" y="29"/>
                    <a:pt x="12" y="36"/>
                    <a:pt x="20" y="36"/>
                  </a:cubicBezTo>
                  <a:cubicBezTo>
                    <a:pt x="29" y="36"/>
                    <a:pt x="35" y="29"/>
                    <a:pt x="35" y="21"/>
                  </a:cubicBezTo>
                  <a:cubicBezTo>
                    <a:pt x="35" y="12"/>
                    <a:pt x="29" y="6"/>
                    <a:pt x="20" y="6"/>
                  </a:cubicBezTo>
                  <a:close/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4" y="5"/>
                    <a:pt x="12" y="0"/>
                    <a:pt x="20" y="0"/>
                  </a:cubicBezTo>
                  <a:cubicBezTo>
                    <a:pt x="32" y="0"/>
                    <a:pt x="41" y="9"/>
                    <a:pt x="41" y="21"/>
                  </a:cubicBezTo>
                  <a:cubicBezTo>
                    <a:pt x="41" y="24"/>
                    <a:pt x="40" y="27"/>
                    <a:pt x="39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8"/>
                    <a:pt x="37" y="28"/>
                  </a:cubicBezTo>
                  <a:cubicBezTo>
                    <a:pt x="37" y="28"/>
                    <a:pt x="36" y="28"/>
                    <a:pt x="36" y="28"/>
                  </a:cubicBezTo>
                  <a:cubicBezTo>
                    <a:pt x="35" y="29"/>
                    <a:pt x="34" y="30"/>
                    <a:pt x="35" y="31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2" y="39"/>
                    <a:pt x="27" y="41"/>
                    <a:pt x="20" y="41"/>
                  </a:cubicBezTo>
                  <a:cubicBezTo>
                    <a:pt x="9" y="41"/>
                    <a:pt x="0" y="32"/>
                    <a:pt x="0" y="21"/>
                  </a:cubicBezTo>
                  <a:cubicBezTo>
                    <a:pt x="0" y="19"/>
                    <a:pt x="0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1" y="17"/>
                    <a:pt x="1" y="17"/>
                  </a:cubicBezTo>
                  <a:cubicBezTo>
                    <a:pt x="1" y="17"/>
                    <a:pt x="2" y="16"/>
                    <a:pt x="2" y="15"/>
                  </a:cubicBezTo>
                  <a:cubicBezTo>
                    <a:pt x="3" y="14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8090" y="2258"/>
              <a:ext cx="130" cy="130"/>
            </a:xfrm>
            <a:custGeom>
              <a:avLst/>
              <a:gdLst>
                <a:gd name="T0" fmla="*/ 10 w 21"/>
                <a:gd name="T1" fmla="*/ 0 h 21"/>
                <a:gd name="T2" fmla="*/ 21 w 21"/>
                <a:gd name="T3" fmla="*/ 10 h 21"/>
                <a:gd name="T4" fmla="*/ 10 w 21"/>
                <a:gd name="T5" fmla="*/ 21 h 21"/>
                <a:gd name="T6" fmla="*/ 0 w 21"/>
                <a:gd name="T7" fmla="*/ 10 h 21"/>
                <a:gd name="T8" fmla="*/ 10 w 21"/>
                <a:gd name="T9" fmla="*/ 0 h 21"/>
                <a:gd name="T10" fmla="*/ 16 w 21"/>
                <a:gd name="T11" fmla="*/ 10 h 21"/>
                <a:gd name="T12" fmla="*/ 10 w 21"/>
                <a:gd name="T13" fmla="*/ 5 h 21"/>
                <a:gd name="T14" fmla="*/ 5 w 21"/>
                <a:gd name="T15" fmla="*/ 10 h 21"/>
                <a:gd name="T16" fmla="*/ 10 w 21"/>
                <a:gd name="T17" fmla="*/ 15 h 21"/>
                <a:gd name="T18" fmla="*/ 16 w 21"/>
                <a:gd name="T1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10" y="0"/>
                  </a:moveTo>
                  <a:cubicBezTo>
                    <a:pt x="16" y="0"/>
                    <a:pt x="21" y="5"/>
                    <a:pt x="21" y="10"/>
                  </a:cubicBezTo>
                  <a:cubicBezTo>
                    <a:pt x="21" y="16"/>
                    <a:pt x="16" y="21"/>
                    <a:pt x="10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  <a:moveTo>
                    <a:pt x="16" y="10"/>
                  </a:moveTo>
                  <a:cubicBezTo>
                    <a:pt x="16" y="8"/>
                    <a:pt x="13" y="5"/>
                    <a:pt x="10" y="5"/>
                  </a:cubicBezTo>
                  <a:cubicBezTo>
                    <a:pt x="8" y="5"/>
                    <a:pt x="5" y="8"/>
                    <a:pt x="5" y="10"/>
                  </a:cubicBezTo>
                  <a:cubicBezTo>
                    <a:pt x="5" y="13"/>
                    <a:pt x="8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8028" y="2275"/>
              <a:ext cx="20" cy="25"/>
            </a:xfrm>
            <a:custGeom>
              <a:avLst/>
              <a:gdLst>
                <a:gd name="T0" fmla="*/ 0 w 3"/>
                <a:gd name="T1" fmla="*/ 4 h 4"/>
                <a:gd name="T2" fmla="*/ 1 w 3"/>
                <a:gd name="T3" fmla="*/ 0 h 4"/>
                <a:gd name="T4" fmla="*/ 1 w 3"/>
                <a:gd name="T5" fmla="*/ 0 h 4"/>
                <a:gd name="T6" fmla="*/ 2 w 3"/>
                <a:gd name="T7" fmla="*/ 2 h 4"/>
                <a:gd name="T8" fmla="*/ 1 w 3"/>
                <a:gd name="T9" fmla="*/ 4 h 4"/>
                <a:gd name="T10" fmla="*/ 0 w 3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1"/>
                    <a:pt x="2" y="2"/>
                  </a:cubicBezTo>
                  <a:cubicBezTo>
                    <a:pt x="2" y="3"/>
                    <a:pt x="1" y="4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8015" y="4153"/>
              <a:ext cx="130" cy="125"/>
            </a:xfrm>
            <a:custGeom>
              <a:avLst/>
              <a:gdLst>
                <a:gd name="T0" fmla="*/ 11 w 21"/>
                <a:gd name="T1" fmla="*/ 20 h 20"/>
                <a:gd name="T2" fmla="*/ 0 w 21"/>
                <a:gd name="T3" fmla="*/ 10 h 20"/>
                <a:gd name="T4" fmla="*/ 11 w 21"/>
                <a:gd name="T5" fmla="*/ 0 h 20"/>
                <a:gd name="T6" fmla="*/ 21 w 21"/>
                <a:gd name="T7" fmla="*/ 10 h 20"/>
                <a:gd name="T8" fmla="*/ 11 w 21"/>
                <a:gd name="T9" fmla="*/ 20 h 20"/>
                <a:gd name="T10" fmla="*/ 11 w 21"/>
                <a:gd name="T11" fmla="*/ 5 h 20"/>
                <a:gd name="T12" fmla="*/ 6 w 21"/>
                <a:gd name="T13" fmla="*/ 10 h 20"/>
                <a:gd name="T14" fmla="*/ 11 w 21"/>
                <a:gd name="T15" fmla="*/ 15 h 20"/>
                <a:gd name="T16" fmla="*/ 16 w 21"/>
                <a:gd name="T17" fmla="*/ 10 h 20"/>
                <a:gd name="T18" fmla="*/ 11 w 21"/>
                <a:gd name="T1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11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6" y="0"/>
                    <a:pt x="21" y="4"/>
                    <a:pt x="21" y="10"/>
                  </a:cubicBezTo>
                  <a:cubicBezTo>
                    <a:pt x="21" y="15"/>
                    <a:pt x="16" y="20"/>
                    <a:pt x="11" y="20"/>
                  </a:cubicBezTo>
                  <a:close/>
                  <a:moveTo>
                    <a:pt x="11" y="5"/>
                  </a:moveTo>
                  <a:cubicBezTo>
                    <a:pt x="8" y="5"/>
                    <a:pt x="6" y="7"/>
                    <a:pt x="6" y="10"/>
                  </a:cubicBezTo>
                  <a:cubicBezTo>
                    <a:pt x="6" y="13"/>
                    <a:pt x="8" y="15"/>
                    <a:pt x="11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7"/>
                    <a:pt x="13" y="5"/>
                    <a:pt x="11" y="5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7955" y="4085"/>
              <a:ext cx="253" cy="260"/>
            </a:xfrm>
            <a:custGeom>
              <a:avLst/>
              <a:gdLst>
                <a:gd name="T0" fmla="*/ 36 w 41"/>
                <a:gd name="T1" fmla="*/ 21 h 42"/>
                <a:gd name="T2" fmla="*/ 21 w 41"/>
                <a:gd name="T3" fmla="*/ 6 h 42"/>
                <a:gd name="T4" fmla="*/ 6 w 41"/>
                <a:gd name="T5" fmla="*/ 21 h 42"/>
                <a:gd name="T6" fmla="*/ 21 w 41"/>
                <a:gd name="T7" fmla="*/ 36 h 42"/>
                <a:gd name="T8" fmla="*/ 36 w 41"/>
                <a:gd name="T9" fmla="*/ 21 h 42"/>
                <a:gd name="T10" fmla="*/ 21 w 41"/>
                <a:gd name="T11" fmla="*/ 42 h 42"/>
                <a:gd name="T12" fmla="*/ 0 w 41"/>
                <a:gd name="T13" fmla="*/ 21 h 42"/>
                <a:gd name="T14" fmla="*/ 21 w 41"/>
                <a:gd name="T15" fmla="*/ 0 h 42"/>
                <a:gd name="T16" fmla="*/ 41 w 41"/>
                <a:gd name="T17" fmla="*/ 21 h 42"/>
                <a:gd name="T18" fmla="*/ 21 w 41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2">
                  <a:moveTo>
                    <a:pt x="36" y="21"/>
                  </a:moveTo>
                  <a:cubicBezTo>
                    <a:pt x="36" y="13"/>
                    <a:pt x="29" y="6"/>
                    <a:pt x="21" y="6"/>
                  </a:cubicBezTo>
                  <a:cubicBezTo>
                    <a:pt x="12" y="6"/>
                    <a:pt x="6" y="13"/>
                    <a:pt x="6" y="21"/>
                  </a:cubicBezTo>
                  <a:cubicBezTo>
                    <a:pt x="6" y="29"/>
                    <a:pt x="12" y="36"/>
                    <a:pt x="21" y="36"/>
                  </a:cubicBezTo>
                  <a:cubicBezTo>
                    <a:pt x="29" y="36"/>
                    <a:pt x="36" y="29"/>
                    <a:pt x="36" y="21"/>
                  </a:cubicBezTo>
                  <a:close/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1" y="10"/>
                    <a:pt x="41" y="21"/>
                  </a:cubicBezTo>
                  <a:cubicBezTo>
                    <a:pt x="41" y="33"/>
                    <a:pt x="32" y="42"/>
                    <a:pt x="21" y="4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8" name="Freeform 24"/>
            <p:cNvSpPr/>
            <p:nvPr/>
          </p:nvSpPr>
          <p:spPr bwMode="auto">
            <a:xfrm>
              <a:off x="7563" y="2140"/>
              <a:ext cx="20" cy="25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2 w 3"/>
                <a:gd name="T5" fmla="*/ 0 h 4"/>
                <a:gd name="T6" fmla="*/ 3 w 3"/>
                <a:gd name="T7" fmla="*/ 0 h 4"/>
                <a:gd name="T8" fmla="*/ 2 w 3"/>
                <a:gd name="T9" fmla="*/ 4 h 4"/>
                <a:gd name="T10" fmla="*/ 1 w 3"/>
                <a:gd name="T11" fmla="*/ 4 h 4"/>
                <a:gd name="T12" fmla="*/ 0 w 3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3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7390" y="2060"/>
              <a:ext cx="125" cy="130"/>
            </a:xfrm>
            <a:custGeom>
              <a:avLst/>
              <a:gdLst>
                <a:gd name="T0" fmla="*/ 10 w 20"/>
                <a:gd name="T1" fmla="*/ 0 h 21"/>
                <a:gd name="T2" fmla="*/ 20 w 20"/>
                <a:gd name="T3" fmla="*/ 10 h 21"/>
                <a:gd name="T4" fmla="*/ 10 w 20"/>
                <a:gd name="T5" fmla="*/ 21 h 21"/>
                <a:gd name="T6" fmla="*/ 0 w 20"/>
                <a:gd name="T7" fmla="*/ 10 h 21"/>
                <a:gd name="T8" fmla="*/ 10 w 20"/>
                <a:gd name="T9" fmla="*/ 0 h 21"/>
                <a:gd name="T10" fmla="*/ 15 w 20"/>
                <a:gd name="T11" fmla="*/ 10 h 21"/>
                <a:gd name="T12" fmla="*/ 10 w 20"/>
                <a:gd name="T13" fmla="*/ 5 h 21"/>
                <a:gd name="T14" fmla="*/ 5 w 20"/>
                <a:gd name="T15" fmla="*/ 10 h 21"/>
                <a:gd name="T16" fmla="*/ 10 w 20"/>
                <a:gd name="T17" fmla="*/ 15 h 21"/>
                <a:gd name="T18" fmla="*/ 15 w 20"/>
                <a:gd name="T1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10" y="0"/>
                  </a:move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1"/>
                    <a:pt x="10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  <a:moveTo>
                    <a:pt x="15" y="10"/>
                  </a:moveTo>
                  <a:cubicBezTo>
                    <a:pt x="15" y="8"/>
                    <a:pt x="13" y="5"/>
                    <a:pt x="10" y="5"/>
                  </a:cubicBezTo>
                  <a:cubicBezTo>
                    <a:pt x="7" y="5"/>
                    <a:pt x="5" y="8"/>
                    <a:pt x="5" y="10"/>
                  </a:cubicBezTo>
                  <a:cubicBezTo>
                    <a:pt x="5" y="13"/>
                    <a:pt x="7" y="15"/>
                    <a:pt x="10" y="15"/>
                  </a:cubicBezTo>
                  <a:cubicBezTo>
                    <a:pt x="13" y="15"/>
                    <a:pt x="15" y="13"/>
                    <a:pt x="15" y="1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0" name="Freeform 26"/>
            <p:cNvSpPr/>
            <p:nvPr/>
          </p:nvSpPr>
          <p:spPr bwMode="auto">
            <a:xfrm>
              <a:off x="7420" y="2220"/>
              <a:ext cx="33" cy="30"/>
            </a:xfrm>
            <a:custGeom>
              <a:avLst/>
              <a:gdLst>
                <a:gd name="T0" fmla="*/ 0 w 5"/>
                <a:gd name="T1" fmla="*/ 3 h 5"/>
                <a:gd name="T2" fmla="*/ 3 w 5"/>
                <a:gd name="T3" fmla="*/ 0 h 5"/>
                <a:gd name="T4" fmla="*/ 5 w 5"/>
                <a:gd name="T5" fmla="*/ 3 h 5"/>
                <a:gd name="T6" fmla="*/ 5 w 5"/>
                <a:gd name="T7" fmla="*/ 3 h 5"/>
                <a:gd name="T8" fmla="*/ 4 w 5"/>
                <a:gd name="T9" fmla="*/ 5 h 5"/>
                <a:gd name="T10" fmla="*/ 0 w 5"/>
                <a:gd name="T11" fmla="*/ 5 h 5"/>
                <a:gd name="T12" fmla="*/ 0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1" y="5"/>
                    <a:pt x="0" y="5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1" name="Freeform 27"/>
            <p:cNvSpPr>
              <a:spLocks noEditPoints="1"/>
            </p:cNvSpPr>
            <p:nvPr/>
          </p:nvSpPr>
          <p:spPr bwMode="auto">
            <a:xfrm>
              <a:off x="7328" y="1998"/>
              <a:ext cx="255" cy="253"/>
            </a:xfrm>
            <a:custGeom>
              <a:avLst/>
              <a:gdLst>
                <a:gd name="T0" fmla="*/ 20 w 41"/>
                <a:gd name="T1" fmla="*/ 36 h 41"/>
                <a:gd name="T2" fmla="*/ 35 w 41"/>
                <a:gd name="T3" fmla="*/ 21 h 41"/>
                <a:gd name="T4" fmla="*/ 20 w 41"/>
                <a:gd name="T5" fmla="*/ 6 h 41"/>
                <a:gd name="T6" fmla="*/ 5 w 41"/>
                <a:gd name="T7" fmla="*/ 21 h 41"/>
                <a:gd name="T8" fmla="*/ 20 w 41"/>
                <a:gd name="T9" fmla="*/ 36 h 41"/>
                <a:gd name="T10" fmla="*/ 41 w 41"/>
                <a:gd name="T11" fmla="*/ 21 h 41"/>
                <a:gd name="T12" fmla="*/ 41 w 41"/>
                <a:gd name="T13" fmla="*/ 23 h 41"/>
                <a:gd name="T14" fmla="*/ 40 w 41"/>
                <a:gd name="T15" fmla="*/ 23 h 41"/>
                <a:gd name="T16" fmla="*/ 40 w 41"/>
                <a:gd name="T17" fmla="*/ 23 h 41"/>
                <a:gd name="T18" fmla="*/ 38 w 41"/>
                <a:gd name="T19" fmla="*/ 25 h 41"/>
                <a:gd name="T20" fmla="*/ 39 w 41"/>
                <a:gd name="T21" fmla="*/ 27 h 41"/>
                <a:gd name="T22" fmla="*/ 40 w 41"/>
                <a:gd name="T23" fmla="*/ 27 h 41"/>
                <a:gd name="T24" fmla="*/ 20 w 41"/>
                <a:gd name="T25" fmla="*/ 41 h 41"/>
                <a:gd name="T26" fmla="*/ 19 w 41"/>
                <a:gd name="T27" fmla="*/ 41 h 41"/>
                <a:gd name="T28" fmla="*/ 20 w 41"/>
                <a:gd name="T29" fmla="*/ 39 h 41"/>
                <a:gd name="T30" fmla="*/ 20 w 41"/>
                <a:gd name="T31" fmla="*/ 39 h 41"/>
                <a:gd name="T32" fmla="*/ 18 w 41"/>
                <a:gd name="T33" fmla="*/ 36 h 41"/>
                <a:gd name="T34" fmla="*/ 15 w 41"/>
                <a:gd name="T35" fmla="*/ 39 h 41"/>
                <a:gd name="T36" fmla="*/ 15 w 41"/>
                <a:gd name="T37" fmla="*/ 41 h 41"/>
                <a:gd name="T38" fmla="*/ 0 w 41"/>
                <a:gd name="T39" fmla="*/ 21 h 41"/>
                <a:gd name="T40" fmla="*/ 20 w 41"/>
                <a:gd name="T41" fmla="*/ 0 h 41"/>
                <a:gd name="T42" fmla="*/ 41 w 41"/>
                <a:gd name="T4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41">
                  <a:moveTo>
                    <a:pt x="20" y="36"/>
                  </a:moveTo>
                  <a:cubicBezTo>
                    <a:pt x="28" y="36"/>
                    <a:pt x="35" y="29"/>
                    <a:pt x="35" y="21"/>
                  </a:cubicBezTo>
                  <a:cubicBezTo>
                    <a:pt x="35" y="12"/>
                    <a:pt x="28" y="6"/>
                    <a:pt x="20" y="6"/>
                  </a:cubicBezTo>
                  <a:cubicBezTo>
                    <a:pt x="12" y="6"/>
                    <a:pt x="5" y="12"/>
                    <a:pt x="5" y="21"/>
                  </a:cubicBezTo>
                  <a:cubicBezTo>
                    <a:pt x="5" y="29"/>
                    <a:pt x="12" y="36"/>
                    <a:pt x="20" y="36"/>
                  </a:cubicBezTo>
                  <a:close/>
                  <a:moveTo>
                    <a:pt x="41" y="21"/>
                  </a:moveTo>
                  <a:cubicBezTo>
                    <a:pt x="41" y="22"/>
                    <a:pt x="41" y="23"/>
                    <a:pt x="41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23"/>
                    <a:pt x="38" y="24"/>
                    <a:pt x="38" y="25"/>
                  </a:cubicBezTo>
                  <a:cubicBezTo>
                    <a:pt x="38" y="26"/>
                    <a:pt x="38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7" y="36"/>
                    <a:pt x="29" y="41"/>
                    <a:pt x="20" y="41"/>
                  </a:cubicBezTo>
                  <a:cubicBezTo>
                    <a:pt x="20" y="41"/>
                    <a:pt x="20" y="41"/>
                    <a:pt x="19" y="41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19" y="37"/>
                    <a:pt x="18" y="36"/>
                  </a:cubicBezTo>
                  <a:cubicBezTo>
                    <a:pt x="17" y="36"/>
                    <a:pt x="16" y="37"/>
                    <a:pt x="15" y="39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6" y="38"/>
                    <a:pt x="0" y="30"/>
                    <a:pt x="0" y="21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1" y="9"/>
                    <a:pt x="41" y="21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2" name="Freeform 28"/>
            <p:cNvSpPr/>
            <p:nvPr/>
          </p:nvSpPr>
          <p:spPr bwMode="auto">
            <a:xfrm>
              <a:off x="7373" y="3143"/>
              <a:ext cx="18" cy="33"/>
            </a:xfrm>
            <a:custGeom>
              <a:avLst/>
              <a:gdLst>
                <a:gd name="T0" fmla="*/ 3 w 3"/>
                <a:gd name="T1" fmla="*/ 4 h 5"/>
                <a:gd name="T2" fmla="*/ 0 w 3"/>
                <a:gd name="T3" fmla="*/ 3 h 5"/>
                <a:gd name="T4" fmla="*/ 0 w 3"/>
                <a:gd name="T5" fmla="*/ 3 h 5"/>
                <a:gd name="T6" fmla="*/ 2 w 3"/>
                <a:gd name="T7" fmla="*/ 0 h 5"/>
                <a:gd name="T8" fmla="*/ 3 w 3"/>
                <a:gd name="T9" fmla="*/ 0 h 5"/>
                <a:gd name="T10" fmla="*/ 3 w 3"/>
                <a:gd name="T11" fmla="*/ 3 h 5"/>
                <a:gd name="T12" fmla="*/ 3 w 3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7198" y="3093"/>
              <a:ext cx="130" cy="130"/>
            </a:xfrm>
            <a:custGeom>
              <a:avLst/>
              <a:gdLst>
                <a:gd name="T0" fmla="*/ 10 w 21"/>
                <a:gd name="T1" fmla="*/ 0 h 21"/>
                <a:gd name="T2" fmla="*/ 21 w 21"/>
                <a:gd name="T3" fmla="*/ 10 h 21"/>
                <a:gd name="T4" fmla="*/ 10 w 21"/>
                <a:gd name="T5" fmla="*/ 21 h 21"/>
                <a:gd name="T6" fmla="*/ 0 w 21"/>
                <a:gd name="T7" fmla="*/ 10 h 21"/>
                <a:gd name="T8" fmla="*/ 10 w 21"/>
                <a:gd name="T9" fmla="*/ 0 h 21"/>
                <a:gd name="T10" fmla="*/ 15 w 21"/>
                <a:gd name="T11" fmla="*/ 10 h 21"/>
                <a:gd name="T12" fmla="*/ 10 w 21"/>
                <a:gd name="T13" fmla="*/ 5 h 21"/>
                <a:gd name="T14" fmla="*/ 5 w 21"/>
                <a:gd name="T15" fmla="*/ 10 h 21"/>
                <a:gd name="T16" fmla="*/ 10 w 21"/>
                <a:gd name="T17" fmla="*/ 16 h 21"/>
                <a:gd name="T18" fmla="*/ 15 w 21"/>
                <a:gd name="T1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10" y="0"/>
                  </a:moveTo>
                  <a:cubicBezTo>
                    <a:pt x="16" y="0"/>
                    <a:pt x="21" y="5"/>
                    <a:pt x="21" y="10"/>
                  </a:cubicBezTo>
                  <a:cubicBezTo>
                    <a:pt x="21" y="16"/>
                    <a:pt x="16" y="21"/>
                    <a:pt x="10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  <a:moveTo>
                    <a:pt x="15" y="10"/>
                  </a:moveTo>
                  <a:cubicBezTo>
                    <a:pt x="15" y="8"/>
                    <a:pt x="13" y="5"/>
                    <a:pt x="10" y="5"/>
                  </a:cubicBezTo>
                  <a:cubicBezTo>
                    <a:pt x="7" y="5"/>
                    <a:pt x="5" y="8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3" y="16"/>
                    <a:pt x="15" y="13"/>
                    <a:pt x="15" y="1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4" name="Freeform 30"/>
            <p:cNvSpPr/>
            <p:nvPr/>
          </p:nvSpPr>
          <p:spPr bwMode="auto">
            <a:xfrm>
              <a:off x="7285" y="3033"/>
              <a:ext cx="25" cy="18"/>
            </a:xfrm>
            <a:custGeom>
              <a:avLst/>
              <a:gdLst>
                <a:gd name="T0" fmla="*/ 0 w 4"/>
                <a:gd name="T1" fmla="*/ 1 h 3"/>
                <a:gd name="T2" fmla="*/ 0 w 4"/>
                <a:gd name="T3" fmla="*/ 0 h 3"/>
                <a:gd name="T4" fmla="*/ 4 w 4"/>
                <a:gd name="T5" fmla="*/ 1 h 3"/>
                <a:gd name="T6" fmla="*/ 1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1"/>
                    <a:pt x="2" y="1"/>
                    <a:pt x="4" y="1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5" name="Freeform 31"/>
            <p:cNvSpPr/>
            <p:nvPr/>
          </p:nvSpPr>
          <p:spPr bwMode="auto">
            <a:xfrm>
              <a:off x="7230" y="3248"/>
              <a:ext cx="25" cy="38"/>
            </a:xfrm>
            <a:custGeom>
              <a:avLst/>
              <a:gdLst>
                <a:gd name="T0" fmla="*/ 4 w 4"/>
                <a:gd name="T1" fmla="*/ 6 h 6"/>
                <a:gd name="T2" fmla="*/ 0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3 w 4"/>
                <a:gd name="T9" fmla="*/ 1 h 6"/>
                <a:gd name="T10" fmla="*/ 4 w 4"/>
                <a:gd name="T11" fmla="*/ 3 h 6"/>
                <a:gd name="T12" fmla="*/ 4 w 4"/>
                <a:gd name="T13" fmla="*/ 4 h 6"/>
                <a:gd name="T14" fmla="*/ 4 w 4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cubicBezTo>
                    <a:pt x="3" y="6"/>
                    <a:pt x="1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lnTo>
                    <a:pt x="4" y="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52" name="Freeform 32"/>
            <p:cNvSpPr/>
            <p:nvPr/>
          </p:nvSpPr>
          <p:spPr bwMode="auto">
            <a:xfrm>
              <a:off x="7138" y="3033"/>
              <a:ext cx="253" cy="260"/>
            </a:xfrm>
            <a:custGeom>
              <a:avLst/>
              <a:gdLst>
                <a:gd name="T0" fmla="*/ 20 w 41"/>
                <a:gd name="T1" fmla="*/ 42 h 42"/>
                <a:gd name="T2" fmla="*/ 19 w 41"/>
                <a:gd name="T3" fmla="*/ 41 h 42"/>
                <a:gd name="T4" fmla="*/ 19 w 41"/>
                <a:gd name="T5" fmla="*/ 39 h 42"/>
                <a:gd name="T6" fmla="*/ 19 w 41"/>
                <a:gd name="T7" fmla="*/ 38 h 42"/>
                <a:gd name="T8" fmla="*/ 18 w 41"/>
                <a:gd name="T9" fmla="*/ 36 h 42"/>
                <a:gd name="T10" fmla="*/ 20 w 41"/>
                <a:gd name="T11" fmla="*/ 36 h 42"/>
                <a:gd name="T12" fmla="*/ 35 w 41"/>
                <a:gd name="T13" fmla="*/ 21 h 42"/>
                <a:gd name="T14" fmla="*/ 20 w 41"/>
                <a:gd name="T15" fmla="*/ 6 h 42"/>
                <a:gd name="T16" fmla="*/ 5 w 41"/>
                <a:gd name="T17" fmla="*/ 21 h 42"/>
                <a:gd name="T18" fmla="*/ 17 w 41"/>
                <a:gd name="T19" fmla="*/ 35 h 42"/>
                <a:gd name="T20" fmla="*/ 15 w 41"/>
                <a:gd name="T21" fmla="*/ 38 h 42"/>
                <a:gd name="T22" fmla="*/ 15 w 41"/>
                <a:gd name="T23" fmla="*/ 41 h 42"/>
                <a:gd name="T24" fmla="*/ 0 w 41"/>
                <a:gd name="T25" fmla="*/ 21 h 42"/>
                <a:gd name="T26" fmla="*/ 2 w 41"/>
                <a:gd name="T27" fmla="*/ 11 h 42"/>
                <a:gd name="T28" fmla="*/ 4 w 41"/>
                <a:gd name="T29" fmla="*/ 9 h 42"/>
                <a:gd name="T30" fmla="*/ 4 w 41"/>
                <a:gd name="T31" fmla="*/ 8 h 42"/>
                <a:gd name="T32" fmla="*/ 20 w 41"/>
                <a:gd name="T33" fmla="*/ 0 h 42"/>
                <a:gd name="T34" fmla="*/ 24 w 41"/>
                <a:gd name="T35" fmla="*/ 0 h 42"/>
                <a:gd name="T36" fmla="*/ 24 w 41"/>
                <a:gd name="T37" fmla="*/ 1 h 42"/>
                <a:gd name="T38" fmla="*/ 25 w 41"/>
                <a:gd name="T39" fmla="*/ 3 h 42"/>
                <a:gd name="T40" fmla="*/ 28 w 41"/>
                <a:gd name="T41" fmla="*/ 1 h 42"/>
                <a:gd name="T42" fmla="*/ 41 w 41"/>
                <a:gd name="T43" fmla="*/ 18 h 42"/>
                <a:gd name="T44" fmla="*/ 40 w 41"/>
                <a:gd name="T45" fmla="*/ 18 h 42"/>
                <a:gd name="T46" fmla="*/ 38 w 41"/>
                <a:gd name="T47" fmla="*/ 21 h 42"/>
                <a:gd name="T48" fmla="*/ 38 w 41"/>
                <a:gd name="T49" fmla="*/ 21 h 42"/>
                <a:gd name="T50" fmla="*/ 41 w 41"/>
                <a:gd name="T51" fmla="*/ 22 h 42"/>
                <a:gd name="T52" fmla="*/ 20 w 41"/>
                <a:gd name="T5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" h="42">
                  <a:moveTo>
                    <a:pt x="20" y="42"/>
                  </a:moveTo>
                  <a:cubicBezTo>
                    <a:pt x="20" y="42"/>
                    <a:pt x="19" y="42"/>
                    <a:pt x="19" y="41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6"/>
                    <a:pt x="18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9" y="36"/>
                    <a:pt x="35" y="29"/>
                    <a:pt x="35" y="21"/>
                  </a:cubicBezTo>
                  <a:cubicBezTo>
                    <a:pt x="35" y="13"/>
                    <a:pt x="29" y="6"/>
                    <a:pt x="20" y="6"/>
                  </a:cubicBezTo>
                  <a:cubicBezTo>
                    <a:pt x="12" y="6"/>
                    <a:pt x="5" y="13"/>
                    <a:pt x="5" y="21"/>
                  </a:cubicBezTo>
                  <a:cubicBezTo>
                    <a:pt x="5" y="28"/>
                    <a:pt x="10" y="34"/>
                    <a:pt x="17" y="35"/>
                  </a:cubicBezTo>
                  <a:cubicBezTo>
                    <a:pt x="16" y="36"/>
                    <a:pt x="15" y="37"/>
                    <a:pt x="15" y="38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6" y="38"/>
                    <a:pt x="0" y="30"/>
                    <a:pt x="0" y="21"/>
                  </a:cubicBezTo>
                  <a:cubicBezTo>
                    <a:pt x="0" y="17"/>
                    <a:pt x="0" y="14"/>
                    <a:pt x="2" y="11"/>
                  </a:cubicBezTo>
                  <a:cubicBezTo>
                    <a:pt x="3" y="11"/>
                    <a:pt x="4" y="10"/>
                    <a:pt x="4" y="9"/>
                  </a:cubicBezTo>
                  <a:cubicBezTo>
                    <a:pt x="4" y="9"/>
                    <a:pt x="4" y="8"/>
                    <a:pt x="4" y="8"/>
                  </a:cubicBezTo>
                  <a:cubicBezTo>
                    <a:pt x="8" y="3"/>
                    <a:pt x="14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0"/>
                    <a:pt x="24" y="1"/>
                    <a:pt x="24" y="1"/>
                  </a:cubicBezTo>
                  <a:cubicBezTo>
                    <a:pt x="24" y="2"/>
                    <a:pt x="24" y="3"/>
                    <a:pt x="25" y="3"/>
                  </a:cubicBezTo>
                  <a:cubicBezTo>
                    <a:pt x="26" y="3"/>
                    <a:pt x="27" y="3"/>
                    <a:pt x="28" y="1"/>
                  </a:cubicBezTo>
                  <a:cubicBezTo>
                    <a:pt x="35" y="4"/>
                    <a:pt x="40" y="10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8" y="19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2"/>
                    <a:pt x="39" y="23"/>
                    <a:pt x="41" y="22"/>
                  </a:cubicBezTo>
                  <a:cubicBezTo>
                    <a:pt x="40" y="33"/>
                    <a:pt x="31" y="42"/>
                    <a:pt x="20" y="4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53" name="Freeform 33"/>
            <p:cNvSpPr/>
            <p:nvPr/>
          </p:nvSpPr>
          <p:spPr bwMode="auto">
            <a:xfrm>
              <a:off x="7148" y="3080"/>
              <a:ext cx="13" cy="2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3 h 3"/>
                <a:gd name="T4" fmla="*/ 2 w 2"/>
                <a:gd name="T5" fmla="*/ 0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2"/>
                    <a:pt x="1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55" name="Freeform 34"/>
            <p:cNvSpPr>
              <a:spLocks noEditPoints="1"/>
            </p:cNvSpPr>
            <p:nvPr/>
          </p:nvSpPr>
          <p:spPr bwMode="auto">
            <a:xfrm>
              <a:off x="6958" y="4153"/>
              <a:ext cx="253" cy="260"/>
            </a:xfrm>
            <a:custGeom>
              <a:avLst/>
              <a:gdLst>
                <a:gd name="T0" fmla="*/ 21 w 41"/>
                <a:gd name="T1" fmla="*/ 6 h 42"/>
                <a:gd name="T2" fmla="*/ 6 w 41"/>
                <a:gd name="T3" fmla="*/ 21 h 42"/>
                <a:gd name="T4" fmla="*/ 21 w 41"/>
                <a:gd name="T5" fmla="*/ 36 h 42"/>
                <a:gd name="T6" fmla="*/ 35 w 41"/>
                <a:gd name="T7" fmla="*/ 21 h 42"/>
                <a:gd name="T8" fmla="*/ 21 w 41"/>
                <a:gd name="T9" fmla="*/ 6 h 42"/>
                <a:gd name="T10" fmla="*/ 0 w 41"/>
                <a:gd name="T11" fmla="*/ 21 h 42"/>
                <a:gd name="T12" fmla="*/ 4 w 41"/>
                <a:gd name="T13" fmla="*/ 8 h 42"/>
                <a:gd name="T14" fmla="*/ 5 w 41"/>
                <a:gd name="T15" fmla="*/ 8 h 42"/>
                <a:gd name="T16" fmla="*/ 6 w 41"/>
                <a:gd name="T17" fmla="*/ 8 h 42"/>
                <a:gd name="T18" fmla="*/ 7 w 41"/>
                <a:gd name="T19" fmla="*/ 5 h 42"/>
                <a:gd name="T20" fmla="*/ 21 w 41"/>
                <a:gd name="T21" fmla="*/ 0 h 42"/>
                <a:gd name="T22" fmla="*/ 24 w 41"/>
                <a:gd name="T23" fmla="*/ 0 h 42"/>
                <a:gd name="T24" fmla="*/ 24 w 41"/>
                <a:gd name="T25" fmla="*/ 1 h 42"/>
                <a:gd name="T26" fmla="*/ 25 w 41"/>
                <a:gd name="T27" fmla="*/ 3 h 42"/>
                <a:gd name="T28" fmla="*/ 28 w 41"/>
                <a:gd name="T29" fmla="*/ 1 h 42"/>
                <a:gd name="T30" fmla="*/ 41 w 41"/>
                <a:gd name="T31" fmla="*/ 21 h 42"/>
                <a:gd name="T32" fmla="*/ 21 w 41"/>
                <a:gd name="T33" fmla="*/ 42 h 42"/>
                <a:gd name="T34" fmla="*/ 0 w 41"/>
                <a:gd name="T3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42">
                  <a:moveTo>
                    <a:pt x="21" y="6"/>
                  </a:moveTo>
                  <a:cubicBezTo>
                    <a:pt x="12" y="6"/>
                    <a:pt x="6" y="13"/>
                    <a:pt x="6" y="21"/>
                  </a:cubicBezTo>
                  <a:cubicBezTo>
                    <a:pt x="6" y="29"/>
                    <a:pt x="12" y="36"/>
                    <a:pt x="21" y="36"/>
                  </a:cubicBezTo>
                  <a:cubicBezTo>
                    <a:pt x="29" y="36"/>
                    <a:pt x="35" y="29"/>
                    <a:pt x="35" y="21"/>
                  </a:cubicBezTo>
                  <a:cubicBezTo>
                    <a:pt x="35" y="13"/>
                    <a:pt x="29" y="6"/>
                    <a:pt x="21" y="6"/>
                  </a:cubicBezTo>
                  <a:close/>
                  <a:moveTo>
                    <a:pt x="0" y="21"/>
                  </a:moveTo>
                  <a:cubicBezTo>
                    <a:pt x="0" y="16"/>
                    <a:pt x="1" y="12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10" y="2"/>
                    <a:pt x="15" y="0"/>
                    <a:pt x="21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24" y="0"/>
                    <a:pt x="24" y="1"/>
                    <a:pt x="24" y="1"/>
                  </a:cubicBezTo>
                  <a:cubicBezTo>
                    <a:pt x="24" y="2"/>
                    <a:pt x="24" y="3"/>
                    <a:pt x="25" y="3"/>
                  </a:cubicBezTo>
                  <a:cubicBezTo>
                    <a:pt x="26" y="3"/>
                    <a:pt x="27" y="3"/>
                    <a:pt x="28" y="1"/>
                  </a:cubicBezTo>
                  <a:cubicBezTo>
                    <a:pt x="36" y="4"/>
                    <a:pt x="41" y="12"/>
                    <a:pt x="41" y="21"/>
                  </a:cubicBezTo>
                  <a:cubicBezTo>
                    <a:pt x="41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56" name="Freeform 35"/>
            <p:cNvSpPr/>
            <p:nvPr/>
          </p:nvSpPr>
          <p:spPr bwMode="auto">
            <a:xfrm>
              <a:off x="7105" y="4153"/>
              <a:ext cx="25" cy="20"/>
            </a:xfrm>
            <a:custGeom>
              <a:avLst/>
              <a:gdLst>
                <a:gd name="T0" fmla="*/ 1 w 4"/>
                <a:gd name="T1" fmla="*/ 3 h 3"/>
                <a:gd name="T2" fmla="*/ 0 w 4"/>
                <a:gd name="T3" fmla="*/ 1 h 3"/>
                <a:gd name="T4" fmla="*/ 0 w 4"/>
                <a:gd name="T5" fmla="*/ 0 h 3"/>
                <a:gd name="T6" fmla="*/ 4 w 4"/>
                <a:gd name="T7" fmla="*/ 1 h 3"/>
                <a:gd name="T8" fmla="*/ 1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2" y="1"/>
                    <a:pt x="4" y="1"/>
                  </a:cubicBezTo>
                  <a:cubicBezTo>
                    <a:pt x="3" y="3"/>
                    <a:pt x="2" y="3"/>
                    <a:pt x="1" y="3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57" name="Freeform 36"/>
            <p:cNvSpPr>
              <a:spLocks noEditPoints="1"/>
            </p:cNvSpPr>
            <p:nvPr/>
          </p:nvSpPr>
          <p:spPr bwMode="auto">
            <a:xfrm>
              <a:off x="7018" y="4215"/>
              <a:ext cx="130" cy="130"/>
            </a:xfrm>
            <a:custGeom>
              <a:avLst/>
              <a:gdLst>
                <a:gd name="T0" fmla="*/ 16 w 21"/>
                <a:gd name="T1" fmla="*/ 10 h 21"/>
                <a:gd name="T2" fmla="*/ 11 w 21"/>
                <a:gd name="T3" fmla="*/ 5 h 21"/>
                <a:gd name="T4" fmla="*/ 5 w 21"/>
                <a:gd name="T5" fmla="*/ 10 h 21"/>
                <a:gd name="T6" fmla="*/ 11 w 21"/>
                <a:gd name="T7" fmla="*/ 16 h 21"/>
                <a:gd name="T8" fmla="*/ 16 w 21"/>
                <a:gd name="T9" fmla="*/ 10 h 21"/>
                <a:gd name="T10" fmla="*/ 11 w 21"/>
                <a:gd name="T11" fmla="*/ 21 h 21"/>
                <a:gd name="T12" fmla="*/ 0 w 21"/>
                <a:gd name="T13" fmla="*/ 10 h 21"/>
                <a:gd name="T14" fmla="*/ 11 w 21"/>
                <a:gd name="T15" fmla="*/ 0 h 21"/>
                <a:gd name="T16" fmla="*/ 21 w 21"/>
                <a:gd name="T17" fmla="*/ 10 h 21"/>
                <a:gd name="T18" fmla="*/ 11 w 21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16" y="10"/>
                  </a:moveTo>
                  <a:cubicBezTo>
                    <a:pt x="16" y="8"/>
                    <a:pt x="13" y="5"/>
                    <a:pt x="11" y="5"/>
                  </a:cubicBezTo>
                  <a:cubicBezTo>
                    <a:pt x="8" y="5"/>
                    <a:pt x="5" y="8"/>
                    <a:pt x="5" y="10"/>
                  </a:cubicBezTo>
                  <a:cubicBezTo>
                    <a:pt x="5" y="13"/>
                    <a:pt x="8" y="16"/>
                    <a:pt x="11" y="16"/>
                  </a:cubicBezTo>
                  <a:cubicBezTo>
                    <a:pt x="13" y="16"/>
                    <a:pt x="16" y="13"/>
                    <a:pt x="16" y="10"/>
                  </a:cubicBezTo>
                  <a:close/>
                  <a:moveTo>
                    <a:pt x="11" y="21"/>
                  </a:moveTo>
                  <a:cubicBezTo>
                    <a:pt x="5" y="21"/>
                    <a:pt x="0" y="16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6" y="0"/>
                    <a:pt x="21" y="5"/>
                    <a:pt x="21" y="10"/>
                  </a:cubicBezTo>
                  <a:cubicBezTo>
                    <a:pt x="21" y="16"/>
                    <a:pt x="16" y="21"/>
                    <a:pt x="11" y="21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58" name="Freeform 37"/>
            <p:cNvSpPr/>
            <p:nvPr/>
          </p:nvSpPr>
          <p:spPr bwMode="auto">
            <a:xfrm>
              <a:off x="6983" y="4185"/>
              <a:ext cx="18" cy="18"/>
            </a:xfrm>
            <a:custGeom>
              <a:avLst/>
              <a:gdLst>
                <a:gd name="T0" fmla="*/ 3 w 3"/>
                <a:gd name="T1" fmla="*/ 0 h 3"/>
                <a:gd name="T2" fmla="*/ 2 w 3"/>
                <a:gd name="T3" fmla="*/ 3 h 3"/>
                <a:gd name="T4" fmla="*/ 1 w 3"/>
                <a:gd name="T5" fmla="*/ 3 h 3"/>
                <a:gd name="T6" fmla="*/ 0 w 3"/>
                <a:gd name="T7" fmla="*/ 3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3" y="1"/>
                    <a:pt x="3" y="2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59" name="Freeform 38"/>
            <p:cNvSpPr/>
            <p:nvPr/>
          </p:nvSpPr>
          <p:spPr bwMode="auto">
            <a:xfrm>
              <a:off x="6498" y="2820"/>
              <a:ext cx="33" cy="33"/>
            </a:xfrm>
            <a:custGeom>
              <a:avLst/>
              <a:gdLst>
                <a:gd name="T0" fmla="*/ 0 w 5"/>
                <a:gd name="T1" fmla="*/ 2 h 5"/>
                <a:gd name="T2" fmla="*/ 2 w 5"/>
                <a:gd name="T3" fmla="*/ 0 h 5"/>
                <a:gd name="T4" fmla="*/ 3 w 5"/>
                <a:gd name="T5" fmla="*/ 1 h 5"/>
                <a:gd name="T6" fmla="*/ 5 w 5"/>
                <a:gd name="T7" fmla="*/ 1 h 5"/>
                <a:gd name="T8" fmla="*/ 3 w 5"/>
                <a:gd name="T9" fmla="*/ 5 h 5"/>
                <a:gd name="T10" fmla="*/ 1 w 5"/>
                <a:gd name="T11" fmla="*/ 5 h 5"/>
                <a:gd name="T12" fmla="*/ 0 w 5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60" name="Freeform 39"/>
            <p:cNvSpPr/>
            <p:nvPr/>
          </p:nvSpPr>
          <p:spPr bwMode="auto">
            <a:xfrm>
              <a:off x="6498" y="3615"/>
              <a:ext cx="25" cy="18"/>
            </a:xfrm>
            <a:custGeom>
              <a:avLst/>
              <a:gdLst>
                <a:gd name="T0" fmla="*/ 1 w 4"/>
                <a:gd name="T1" fmla="*/ 3 h 3"/>
                <a:gd name="T2" fmla="*/ 1 w 4"/>
                <a:gd name="T3" fmla="*/ 0 h 3"/>
                <a:gd name="T4" fmla="*/ 2 w 4"/>
                <a:gd name="T5" fmla="*/ 0 h 3"/>
                <a:gd name="T6" fmla="*/ 4 w 4"/>
                <a:gd name="T7" fmla="*/ 1 h 3"/>
                <a:gd name="T8" fmla="*/ 1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3" y="2"/>
                    <a:pt x="2" y="3"/>
                    <a:pt x="1" y="3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61" name="Freeform 40"/>
            <p:cNvSpPr>
              <a:spLocks noEditPoints="1"/>
            </p:cNvSpPr>
            <p:nvPr/>
          </p:nvSpPr>
          <p:spPr bwMode="auto">
            <a:xfrm>
              <a:off x="6300" y="3403"/>
              <a:ext cx="260" cy="255"/>
            </a:xfrm>
            <a:custGeom>
              <a:avLst/>
              <a:gdLst>
                <a:gd name="T0" fmla="*/ 21 w 42"/>
                <a:gd name="T1" fmla="*/ 35 h 41"/>
                <a:gd name="T2" fmla="*/ 36 w 42"/>
                <a:gd name="T3" fmla="*/ 21 h 41"/>
                <a:gd name="T4" fmla="*/ 21 w 42"/>
                <a:gd name="T5" fmla="*/ 6 h 41"/>
                <a:gd name="T6" fmla="*/ 6 w 42"/>
                <a:gd name="T7" fmla="*/ 21 h 41"/>
                <a:gd name="T8" fmla="*/ 21 w 42"/>
                <a:gd name="T9" fmla="*/ 35 h 41"/>
                <a:gd name="T10" fmla="*/ 33 w 42"/>
                <a:gd name="T11" fmla="*/ 34 h 41"/>
                <a:gd name="T12" fmla="*/ 33 w 42"/>
                <a:gd name="T13" fmla="*/ 37 h 41"/>
                <a:gd name="T14" fmla="*/ 21 w 42"/>
                <a:gd name="T15" fmla="*/ 41 h 41"/>
                <a:gd name="T16" fmla="*/ 0 w 42"/>
                <a:gd name="T17" fmla="*/ 21 h 41"/>
                <a:gd name="T18" fmla="*/ 21 w 42"/>
                <a:gd name="T19" fmla="*/ 0 h 41"/>
                <a:gd name="T20" fmla="*/ 42 w 42"/>
                <a:gd name="T21" fmla="*/ 21 h 41"/>
                <a:gd name="T22" fmla="*/ 36 w 42"/>
                <a:gd name="T23" fmla="*/ 35 h 41"/>
                <a:gd name="T24" fmla="*/ 36 w 42"/>
                <a:gd name="T25" fmla="*/ 35 h 41"/>
                <a:gd name="T26" fmla="*/ 34 w 42"/>
                <a:gd name="T27" fmla="*/ 34 h 41"/>
                <a:gd name="T28" fmla="*/ 33 w 42"/>
                <a:gd name="T29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41">
                  <a:moveTo>
                    <a:pt x="21" y="35"/>
                  </a:moveTo>
                  <a:cubicBezTo>
                    <a:pt x="29" y="35"/>
                    <a:pt x="36" y="29"/>
                    <a:pt x="36" y="21"/>
                  </a:cubicBezTo>
                  <a:cubicBezTo>
                    <a:pt x="36" y="12"/>
                    <a:pt x="29" y="6"/>
                    <a:pt x="21" y="6"/>
                  </a:cubicBezTo>
                  <a:cubicBezTo>
                    <a:pt x="13" y="6"/>
                    <a:pt x="6" y="12"/>
                    <a:pt x="6" y="21"/>
                  </a:cubicBezTo>
                  <a:cubicBezTo>
                    <a:pt x="6" y="29"/>
                    <a:pt x="13" y="35"/>
                    <a:pt x="21" y="35"/>
                  </a:cubicBezTo>
                  <a:close/>
                  <a:moveTo>
                    <a:pt x="33" y="34"/>
                  </a:moveTo>
                  <a:cubicBezTo>
                    <a:pt x="32" y="35"/>
                    <a:pt x="32" y="36"/>
                    <a:pt x="33" y="37"/>
                  </a:cubicBezTo>
                  <a:cubicBezTo>
                    <a:pt x="30" y="40"/>
                    <a:pt x="25" y="41"/>
                    <a:pt x="21" y="41"/>
                  </a:cubicBezTo>
                  <a:cubicBezTo>
                    <a:pt x="10" y="41"/>
                    <a:pt x="0" y="32"/>
                    <a:pt x="0" y="21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ubicBezTo>
                    <a:pt x="42" y="26"/>
                    <a:pt x="40" y="31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4"/>
                    <a:pt x="35" y="34"/>
                    <a:pt x="34" y="34"/>
                  </a:cubicBezTo>
                  <a:cubicBezTo>
                    <a:pt x="34" y="34"/>
                    <a:pt x="34" y="34"/>
                    <a:pt x="33" y="34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62" name="Freeform 41"/>
            <p:cNvSpPr>
              <a:spLocks noEditPoints="1"/>
            </p:cNvSpPr>
            <p:nvPr/>
          </p:nvSpPr>
          <p:spPr bwMode="auto">
            <a:xfrm>
              <a:off x="6283" y="2653"/>
              <a:ext cx="253" cy="263"/>
            </a:xfrm>
            <a:custGeom>
              <a:avLst/>
              <a:gdLst>
                <a:gd name="T0" fmla="*/ 20 w 41"/>
                <a:gd name="T1" fmla="*/ 36 h 42"/>
                <a:gd name="T2" fmla="*/ 35 w 41"/>
                <a:gd name="T3" fmla="*/ 21 h 42"/>
                <a:gd name="T4" fmla="*/ 20 w 41"/>
                <a:gd name="T5" fmla="*/ 6 h 42"/>
                <a:gd name="T6" fmla="*/ 5 w 41"/>
                <a:gd name="T7" fmla="*/ 21 h 42"/>
                <a:gd name="T8" fmla="*/ 20 w 41"/>
                <a:gd name="T9" fmla="*/ 36 h 42"/>
                <a:gd name="T10" fmla="*/ 37 w 41"/>
                <a:gd name="T11" fmla="*/ 27 h 42"/>
                <a:gd name="T12" fmla="*/ 35 w 41"/>
                <a:gd name="T13" fmla="*/ 29 h 42"/>
                <a:gd name="T14" fmla="*/ 36 w 41"/>
                <a:gd name="T15" fmla="*/ 32 h 42"/>
                <a:gd name="T16" fmla="*/ 38 w 41"/>
                <a:gd name="T17" fmla="*/ 32 h 42"/>
                <a:gd name="T18" fmla="*/ 20 w 41"/>
                <a:gd name="T19" fmla="*/ 42 h 42"/>
                <a:gd name="T20" fmla="*/ 0 w 41"/>
                <a:gd name="T21" fmla="*/ 21 h 42"/>
                <a:gd name="T22" fmla="*/ 20 w 41"/>
                <a:gd name="T23" fmla="*/ 0 h 42"/>
                <a:gd name="T24" fmla="*/ 41 w 41"/>
                <a:gd name="T25" fmla="*/ 21 h 42"/>
                <a:gd name="T26" fmla="*/ 40 w 41"/>
                <a:gd name="T27" fmla="*/ 28 h 42"/>
                <a:gd name="T28" fmla="*/ 38 w 41"/>
                <a:gd name="T29" fmla="*/ 28 h 42"/>
                <a:gd name="T30" fmla="*/ 37 w 41"/>
                <a:gd name="T31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42">
                  <a:moveTo>
                    <a:pt x="20" y="36"/>
                  </a:moveTo>
                  <a:cubicBezTo>
                    <a:pt x="29" y="36"/>
                    <a:pt x="35" y="29"/>
                    <a:pt x="35" y="21"/>
                  </a:cubicBezTo>
                  <a:cubicBezTo>
                    <a:pt x="35" y="13"/>
                    <a:pt x="29" y="6"/>
                    <a:pt x="20" y="6"/>
                  </a:cubicBezTo>
                  <a:cubicBezTo>
                    <a:pt x="12" y="6"/>
                    <a:pt x="5" y="13"/>
                    <a:pt x="5" y="21"/>
                  </a:cubicBezTo>
                  <a:cubicBezTo>
                    <a:pt x="5" y="29"/>
                    <a:pt x="12" y="36"/>
                    <a:pt x="20" y="36"/>
                  </a:cubicBezTo>
                  <a:close/>
                  <a:moveTo>
                    <a:pt x="37" y="27"/>
                  </a:moveTo>
                  <a:cubicBezTo>
                    <a:pt x="36" y="27"/>
                    <a:pt x="35" y="28"/>
                    <a:pt x="35" y="29"/>
                  </a:cubicBezTo>
                  <a:cubicBezTo>
                    <a:pt x="35" y="30"/>
                    <a:pt x="35" y="31"/>
                    <a:pt x="36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4" y="38"/>
                    <a:pt x="28" y="42"/>
                    <a:pt x="20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1" y="9"/>
                    <a:pt x="41" y="21"/>
                  </a:cubicBezTo>
                  <a:cubicBezTo>
                    <a:pt x="41" y="24"/>
                    <a:pt x="41" y="26"/>
                    <a:pt x="40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7" y="27"/>
                    <a:pt x="37" y="27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63" name="Freeform 42"/>
            <p:cNvSpPr>
              <a:spLocks noEditPoints="1"/>
            </p:cNvSpPr>
            <p:nvPr/>
          </p:nvSpPr>
          <p:spPr bwMode="auto">
            <a:xfrm>
              <a:off x="6368" y="3465"/>
              <a:ext cx="125" cy="125"/>
            </a:xfrm>
            <a:custGeom>
              <a:avLst/>
              <a:gdLst>
                <a:gd name="T0" fmla="*/ 10 w 20"/>
                <a:gd name="T1" fmla="*/ 0 h 20"/>
                <a:gd name="T2" fmla="*/ 20 w 20"/>
                <a:gd name="T3" fmla="*/ 10 h 20"/>
                <a:gd name="T4" fmla="*/ 10 w 20"/>
                <a:gd name="T5" fmla="*/ 20 h 20"/>
                <a:gd name="T6" fmla="*/ 0 w 20"/>
                <a:gd name="T7" fmla="*/ 10 h 20"/>
                <a:gd name="T8" fmla="*/ 10 w 20"/>
                <a:gd name="T9" fmla="*/ 0 h 20"/>
                <a:gd name="T10" fmla="*/ 15 w 20"/>
                <a:gd name="T11" fmla="*/ 10 h 20"/>
                <a:gd name="T12" fmla="*/ 10 w 20"/>
                <a:gd name="T13" fmla="*/ 5 h 20"/>
                <a:gd name="T14" fmla="*/ 5 w 20"/>
                <a:gd name="T15" fmla="*/ 10 h 20"/>
                <a:gd name="T16" fmla="*/ 10 w 20"/>
                <a:gd name="T17" fmla="*/ 15 h 20"/>
                <a:gd name="T18" fmla="*/ 15 w 20"/>
                <a:gd name="T1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  <a:moveTo>
                    <a:pt x="15" y="10"/>
                  </a:moveTo>
                  <a:cubicBezTo>
                    <a:pt x="15" y="7"/>
                    <a:pt x="13" y="5"/>
                    <a:pt x="10" y="5"/>
                  </a:cubicBezTo>
                  <a:cubicBezTo>
                    <a:pt x="7" y="5"/>
                    <a:pt x="5" y="7"/>
                    <a:pt x="5" y="10"/>
                  </a:cubicBezTo>
                  <a:cubicBezTo>
                    <a:pt x="5" y="13"/>
                    <a:pt x="7" y="15"/>
                    <a:pt x="10" y="15"/>
                  </a:cubicBezTo>
                  <a:cubicBezTo>
                    <a:pt x="13" y="15"/>
                    <a:pt x="15" y="13"/>
                    <a:pt x="15" y="1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64" name="Freeform 43"/>
            <p:cNvSpPr>
              <a:spLocks noEditPoints="1"/>
            </p:cNvSpPr>
            <p:nvPr/>
          </p:nvSpPr>
          <p:spPr bwMode="auto">
            <a:xfrm>
              <a:off x="6343" y="2715"/>
              <a:ext cx="130" cy="130"/>
            </a:xfrm>
            <a:custGeom>
              <a:avLst/>
              <a:gdLst>
                <a:gd name="T0" fmla="*/ 10 w 21"/>
                <a:gd name="T1" fmla="*/ 0 h 21"/>
                <a:gd name="T2" fmla="*/ 21 w 21"/>
                <a:gd name="T3" fmla="*/ 11 h 21"/>
                <a:gd name="T4" fmla="*/ 10 w 21"/>
                <a:gd name="T5" fmla="*/ 21 h 21"/>
                <a:gd name="T6" fmla="*/ 0 w 21"/>
                <a:gd name="T7" fmla="*/ 11 h 21"/>
                <a:gd name="T8" fmla="*/ 10 w 21"/>
                <a:gd name="T9" fmla="*/ 0 h 21"/>
                <a:gd name="T10" fmla="*/ 15 w 21"/>
                <a:gd name="T11" fmla="*/ 11 h 21"/>
                <a:gd name="T12" fmla="*/ 10 w 21"/>
                <a:gd name="T13" fmla="*/ 5 h 21"/>
                <a:gd name="T14" fmla="*/ 5 w 21"/>
                <a:gd name="T15" fmla="*/ 11 h 21"/>
                <a:gd name="T16" fmla="*/ 10 w 21"/>
                <a:gd name="T17" fmla="*/ 16 h 21"/>
                <a:gd name="T18" fmla="*/ 15 w 21"/>
                <a:gd name="T1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10" y="0"/>
                  </a:moveTo>
                  <a:cubicBezTo>
                    <a:pt x="16" y="0"/>
                    <a:pt x="21" y="5"/>
                    <a:pt x="21" y="11"/>
                  </a:cubicBezTo>
                  <a:cubicBezTo>
                    <a:pt x="21" y="16"/>
                    <a:pt x="16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lose/>
                  <a:moveTo>
                    <a:pt x="15" y="11"/>
                  </a:moveTo>
                  <a:cubicBezTo>
                    <a:pt x="15" y="8"/>
                    <a:pt x="13" y="5"/>
                    <a:pt x="10" y="5"/>
                  </a:cubicBezTo>
                  <a:cubicBezTo>
                    <a:pt x="8" y="5"/>
                    <a:pt x="5" y="8"/>
                    <a:pt x="5" y="11"/>
                  </a:cubicBezTo>
                  <a:cubicBezTo>
                    <a:pt x="5" y="13"/>
                    <a:pt x="8" y="16"/>
                    <a:pt x="10" y="16"/>
                  </a:cubicBezTo>
                  <a:cubicBezTo>
                    <a:pt x="13" y="16"/>
                    <a:pt x="15" y="13"/>
                    <a:pt x="15" y="11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89345" y="1899920"/>
            <a:ext cx="3385185" cy="4039235"/>
            <a:chOff x="9747" y="2992"/>
            <a:chExt cx="5331" cy="6361"/>
          </a:xfrm>
        </p:grpSpPr>
        <p:sp>
          <p:nvSpPr>
            <p:cNvPr id="26" name="矩形 25"/>
            <p:cNvSpPr/>
            <p:nvPr/>
          </p:nvSpPr>
          <p:spPr>
            <a:xfrm>
              <a:off x="11335" y="2992"/>
              <a:ext cx="3743" cy="13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</a:rPr>
                <a:t>补贴对象</a:t>
              </a:r>
              <a:endParaRPr lang="zh-CN" altLang="en-US" sz="40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9747" y="3223"/>
              <a:ext cx="905" cy="90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仿宋" panose="02010609060101010101" charset="-122"/>
                  <a:ea typeface="仿宋" panose="02010609060101010101" charset="-122"/>
                </a:rPr>
                <a:t>1</a:t>
              </a:r>
              <a:endParaRPr lang="zh-CN" altLang="en-US" sz="3600" b="1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1366" y="8046"/>
              <a:ext cx="3535" cy="13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lvl="0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</a:rPr>
                <a:t>申报时间</a:t>
              </a:r>
              <a:endParaRPr lang="zh-CN" altLang="en-US" sz="40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1335" y="5537"/>
              <a:ext cx="3596" cy="13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lvl="0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</a:rPr>
                <a:t>补贴时间</a:t>
              </a:r>
              <a:endParaRPr lang="zh-CN" altLang="en-US" sz="40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1366" y="6809"/>
              <a:ext cx="3625" cy="13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lvl="0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</a:rPr>
                <a:t>计发方法</a:t>
              </a:r>
              <a:endParaRPr lang="zh-CN" altLang="en-US" sz="40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1335" y="4424"/>
              <a:ext cx="3504" cy="1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40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</a:rPr>
                <a:t>补贴标准</a:t>
              </a:r>
              <a:endParaRPr lang="zh-CN" altLang="en-US" sz="40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9761" y="4479"/>
              <a:ext cx="905" cy="90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2</a:t>
              </a:r>
              <a:endParaRPr lang="en-US" altLang="zh-CN" sz="2800" b="1" dirty="0"/>
            </a:p>
          </p:txBody>
        </p:sp>
        <p:sp>
          <p:nvSpPr>
            <p:cNvPr id="48" name="椭圆 47"/>
            <p:cNvSpPr/>
            <p:nvPr/>
          </p:nvSpPr>
          <p:spPr>
            <a:xfrm>
              <a:off x="9761" y="5714"/>
              <a:ext cx="905" cy="90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>
                <a:buClrTx/>
                <a:buSzTx/>
                <a:buFontTx/>
              </a:pPr>
              <a:r>
                <a:rPr lang="en-US" altLang="zh-CN" sz="2800" b="1" dirty="0"/>
                <a:t>3</a:t>
              </a:r>
              <a:endParaRPr lang="en-US" altLang="zh-CN" sz="2800" b="1" dirty="0"/>
            </a:p>
          </p:txBody>
        </p:sp>
        <p:sp>
          <p:nvSpPr>
            <p:cNvPr id="49" name="椭圆 48"/>
            <p:cNvSpPr/>
            <p:nvPr/>
          </p:nvSpPr>
          <p:spPr>
            <a:xfrm>
              <a:off x="9761" y="7010"/>
              <a:ext cx="905" cy="90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4</a:t>
              </a:r>
              <a:endPara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9761" y="8247"/>
              <a:ext cx="905" cy="90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5</a:t>
              </a:r>
              <a:endPara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34010" y="988060"/>
            <a:ext cx="11844655" cy="585343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555115" y="2934970"/>
            <a:ext cx="6998970" cy="31686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905000" y="3571875"/>
            <a:ext cx="6299835" cy="1715770"/>
          </a:xfrm>
          <a:prstGeom prst="rect">
            <a:avLst/>
          </a:prstGeom>
        </p:spPr>
        <p:txBody>
          <a:bodyPr wrap="square">
            <a:spAutoFit/>
          </a:bodyPr>
          <a:p>
            <a:pPr lv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</a:t>
            </a:r>
            <a:r>
              <a:rPr lang="en-US" altLang="zh-CN" sz="2000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 </a:t>
            </a:r>
            <a:r>
              <a:rPr lang="en-US" altLang="zh-CN" sz="4400" b="1" kern="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rPr>
              <a:t>   </a:t>
            </a:r>
            <a:r>
              <a:rPr sz="4400" b="1" kern="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rPr>
              <a:t>参加实习的全日制在校学生</a:t>
            </a:r>
            <a:r>
              <a:rPr lang="zh-CN" sz="4400" b="1" kern="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rPr>
              <a:t>。</a:t>
            </a:r>
            <a:endParaRPr lang="zh-CN" altLang="en-US" sz="4400" b="1" kern="0" dirty="0" smtClean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70560" y="1275101"/>
            <a:ext cx="5129372" cy="707075"/>
            <a:chOff x="5636" y="3313"/>
            <a:chExt cx="5612" cy="773"/>
          </a:xfrm>
        </p:grpSpPr>
        <p:sp>
          <p:nvSpPr>
            <p:cNvPr id="6" name="燕尾形 5"/>
            <p:cNvSpPr/>
            <p:nvPr/>
          </p:nvSpPr>
          <p:spPr>
            <a:xfrm>
              <a:off x="5636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5974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56" y="3313"/>
              <a:ext cx="4692" cy="77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>
                <a:defRPr/>
              </a:pPr>
              <a:r>
                <a: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补贴对象</a:t>
              </a:r>
              <a:endParaRPr lang="zh-CN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34010" y="988060"/>
            <a:ext cx="11844655" cy="585343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555115" y="2934970"/>
            <a:ext cx="6998970" cy="31686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948815" y="3181350"/>
            <a:ext cx="6376670" cy="3636645"/>
          </a:xfrm>
          <a:prstGeom prst="rect">
            <a:avLst/>
          </a:prstGeom>
        </p:spPr>
        <p:txBody>
          <a:bodyPr wrap="square">
            <a:spAutoFit/>
          </a:bodyPr>
          <a:p>
            <a:pPr lv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</a:t>
            </a:r>
            <a:r>
              <a:rPr lang="en-US" altLang="zh-CN" sz="2000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         </a:t>
            </a:r>
            <a:r>
              <a:rPr lang="zh-CN" altLang="en-US" sz="4400" b="1" kern="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j-ea"/>
                <a:sym typeface="Arial" panose="020B0604020202020204" pitchFamily="34" charset="0"/>
              </a:rPr>
              <a:t>参加实习学生每人每月可享受</a:t>
            </a:r>
            <a:r>
              <a:rPr lang="zh-CN" altLang="en-US" sz="6000" b="1" u="sng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+mj-ea"/>
                <a:sym typeface="Arial" panose="020B0604020202020204" pitchFamily="34" charset="0"/>
              </a:rPr>
              <a:t>650元</a:t>
            </a:r>
            <a:r>
              <a:rPr lang="zh-CN" altLang="en-US" sz="4400" b="1" kern="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j-ea"/>
                <a:sym typeface="Arial" panose="020B0604020202020204" pitchFamily="34" charset="0"/>
              </a:rPr>
              <a:t>生活补贴。</a:t>
            </a:r>
            <a:endParaRPr lang="zh-CN" altLang="en-US" sz="4400" b="1" kern="0" dirty="0" smtClean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j-ea"/>
              <a:sym typeface="Arial" panose="020B0604020202020204" pitchFamily="34" charset="0"/>
            </a:endParaRPr>
          </a:p>
          <a:p>
            <a:pPr lv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4400" b="1" kern="0" dirty="0" smtClean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70560" y="1275101"/>
            <a:ext cx="5129372" cy="707075"/>
            <a:chOff x="5636" y="3313"/>
            <a:chExt cx="5612" cy="773"/>
          </a:xfrm>
        </p:grpSpPr>
        <p:sp>
          <p:nvSpPr>
            <p:cNvPr id="6" name="燕尾形 5"/>
            <p:cNvSpPr/>
            <p:nvPr/>
          </p:nvSpPr>
          <p:spPr>
            <a:xfrm>
              <a:off x="5636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5974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56" y="3313"/>
              <a:ext cx="4692" cy="77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>
                <a:defRPr/>
              </a:pPr>
              <a:r>
                <a: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补贴标准</a:t>
              </a:r>
              <a:endParaRPr lang="zh-CN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61315" y="988060"/>
            <a:ext cx="11844655" cy="585343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555115" y="2934970"/>
            <a:ext cx="6998970" cy="31686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555115" y="3058795"/>
            <a:ext cx="6955155" cy="2799715"/>
          </a:xfrm>
          <a:prstGeom prst="rect">
            <a:avLst/>
          </a:prstGeom>
        </p:spPr>
        <p:txBody>
          <a:bodyPr wrap="square">
            <a:spAutoFit/>
          </a:bodyPr>
          <a:p>
            <a:pPr lv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400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</a:t>
            </a:r>
            <a:r>
              <a:rPr lang="en-US" altLang="zh-CN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           </a:t>
            </a:r>
            <a:r>
              <a:rPr sz="4400" b="1" kern="0" dirty="0"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学生实习补贴金额根据学生实际实习工作时间确定</a:t>
            </a:r>
            <a:r>
              <a:rPr sz="4400" b="1" kern="0" dirty="0"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。</a:t>
            </a:r>
            <a:endParaRPr sz="4400" b="1" kern="0" dirty="0">
              <a:latin typeface="仿宋" panose="02010609060101010101" charset="-122"/>
              <a:ea typeface="仿宋" panose="02010609060101010101" charset="-122"/>
              <a:sym typeface="Arial" panose="020B0604020202020204" pitchFamily="34" charset="0"/>
            </a:endParaRPr>
          </a:p>
          <a:p>
            <a:pPr lv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sz="4400" b="1" kern="0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  </a:t>
            </a:r>
            <a:r>
              <a:rPr lang="zh-CN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（</a:t>
            </a:r>
            <a:r>
              <a:rPr lang="en-US" altLang="zh-CN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9</a:t>
            </a:r>
            <a:r>
              <a:rPr lang="zh-CN" altLang="en-US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月</a:t>
            </a:r>
            <a:r>
              <a:rPr lang="en-US" altLang="zh-CN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1</a:t>
            </a:r>
            <a:r>
              <a:rPr lang="zh-CN" altLang="en-US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日</a:t>
            </a:r>
            <a:r>
              <a:rPr lang="en-US" altLang="zh-CN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-6</a:t>
            </a:r>
            <a:r>
              <a:rPr lang="zh-CN" altLang="en-US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月</a:t>
            </a:r>
            <a:r>
              <a:rPr lang="en-US" altLang="zh-CN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30</a:t>
            </a:r>
            <a:r>
              <a:rPr lang="zh-CN" altLang="en-US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sym typeface="Arial" panose="020B0604020202020204" pitchFamily="34" charset="0"/>
              </a:rPr>
              <a:t>日）</a:t>
            </a:r>
            <a:endParaRPr lang="zh-CN" altLang="en-US" sz="4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19125" y="1319530"/>
            <a:ext cx="3606165" cy="706380"/>
            <a:chOff x="14871" y="3406"/>
            <a:chExt cx="2900" cy="849"/>
          </a:xfrm>
        </p:grpSpPr>
        <p:sp>
          <p:nvSpPr>
            <p:cNvPr id="18" name="燕尾形 17"/>
            <p:cNvSpPr/>
            <p:nvPr/>
          </p:nvSpPr>
          <p:spPr>
            <a:xfrm>
              <a:off x="14871" y="3406"/>
              <a:ext cx="450" cy="563"/>
            </a:xfrm>
            <a:prstGeom prst="chevron">
              <a:avLst/>
            </a:prstGeom>
            <a:solidFill>
              <a:schemeClr val="accent6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15208" y="3406"/>
              <a:ext cx="450" cy="563"/>
            </a:xfrm>
            <a:prstGeom prst="chevron">
              <a:avLst/>
            </a:prstGeom>
            <a:solidFill>
              <a:schemeClr val="accent6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5883" y="3406"/>
              <a:ext cx="1888" cy="84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>
                <a:defRPr/>
              </a:pPr>
              <a:r>
                <a: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补贴时间</a:t>
              </a:r>
              <a:endParaRPr lang="zh-CN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61315" y="988060"/>
            <a:ext cx="11844655" cy="585343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555115" y="2934970"/>
            <a:ext cx="6998970" cy="31686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948815" y="3279140"/>
            <a:ext cx="6211570" cy="2528570"/>
          </a:xfrm>
          <a:prstGeom prst="rect">
            <a:avLst/>
          </a:prstGeom>
        </p:spPr>
        <p:txBody>
          <a:bodyPr wrap="square">
            <a:spAutoFit/>
          </a:bodyPr>
          <a:p>
            <a:pPr lv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b="1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</a:t>
            </a:r>
            <a:r>
              <a:rPr lang="en-US" altLang="zh-CN" sz="2000" b="1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</a:t>
            </a:r>
            <a:r>
              <a:rPr lang="en-US" altLang="zh-CN" sz="3600" b="1" kern="0" dirty="0" smtClean="0">
                <a:solidFill>
                  <a:schemeClr val="tx1"/>
                </a:solidFill>
                <a:latin typeface="+mj-ea"/>
                <a:ea typeface="+mj-ea"/>
                <a:cs typeface="+mj-ea"/>
                <a:sym typeface="Arial" panose="020B0604020202020204" pitchFamily="34" charset="0"/>
              </a:rPr>
              <a:t>    </a:t>
            </a:r>
            <a:r>
              <a:rPr lang="zh-CN" altLang="en-US" sz="4400" b="1" kern="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j-ea"/>
                <a:sym typeface="Arial" panose="020B0604020202020204" pitchFamily="34" charset="0"/>
              </a:rPr>
              <a:t>学生实习补贴金额根据学生实际实习天数计算。</a:t>
            </a:r>
            <a:endParaRPr lang="zh-CN" altLang="en-US" sz="2800" kern="0" dirty="0" smtClean="0">
              <a:solidFill>
                <a:schemeClr val="bg1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10870" y="1305560"/>
            <a:ext cx="3420745" cy="706697"/>
            <a:chOff x="10337" y="3406"/>
            <a:chExt cx="2901" cy="828"/>
          </a:xfrm>
        </p:grpSpPr>
        <p:sp>
          <p:nvSpPr>
            <p:cNvPr id="8" name="燕尾形 7"/>
            <p:cNvSpPr/>
            <p:nvPr/>
          </p:nvSpPr>
          <p:spPr>
            <a:xfrm>
              <a:off x="10337" y="3406"/>
              <a:ext cx="450" cy="563"/>
            </a:xfrm>
            <a:prstGeom prst="chevron">
              <a:avLst/>
            </a:prstGeom>
            <a:solidFill>
              <a:schemeClr val="accent5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10675" y="3406"/>
              <a:ext cx="450" cy="563"/>
            </a:xfrm>
            <a:prstGeom prst="chevron">
              <a:avLst/>
            </a:prstGeom>
            <a:solidFill>
              <a:schemeClr val="accent5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1350" y="3406"/>
              <a:ext cx="1888" cy="828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>
                <a:defRPr/>
              </a:pPr>
              <a:r>
                <a: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计发方法</a:t>
              </a:r>
              <a:endParaRPr lang="zh-CN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34010" y="988060"/>
            <a:ext cx="11844655" cy="585343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52145" y="1332865"/>
            <a:ext cx="3318510" cy="706778"/>
            <a:chOff x="1186" y="3406"/>
            <a:chExt cx="2676" cy="788"/>
          </a:xfrm>
        </p:grpSpPr>
        <p:sp>
          <p:nvSpPr>
            <p:cNvPr id="4" name="燕尾形 3"/>
            <p:cNvSpPr/>
            <p:nvPr/>
          </p:nvSpPr>
          <p:spPr>
            <a:xfrm>
              <a:off x="1186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1524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974" y="3406"/>
              <a:ext cx="1888" cy="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申报时间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555115" y="2934970"/>
            <a:ext cx="6998970" cy="31686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629410" y="3119120"/>
            <a:ext cx="6818630" cy="2799715"/>
          </a:xfrm>
          <a:prstGeom prst="rect">
            <a:avLst/>
          </a:prstGeom>
        </p:spPr>
        <p:txBody>
          <a:bodyPr wrap="square">
            <a:spAutoFit/>
          </a:bodyPr>
          <a:p>
            <a:pPr lv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</a:t>
            </a:r>
            <a:r>
              <a:rPr lang="en-US" altLang="zh-CN" sz="2000" kern="0" dirty="0" smtClean="0">
                <a:solidFill>
                  <a:schemeClr val="tx1"/>
                </a:solidFill>
                <a:latin typeface="方正姚体"/>
                <a:sym typeface="Arial" panose="020B0604020202020204" pitchFamily="34" charset="0"/>
              </a:rPr>
              <a:t> </a:t>
            </a:r>
            <a:r>
              <a:rPr lang="en-US" altLang="zh-CN" sz="4400" b="1" kern="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rPr>
              <a:t> </a:t>
            </a:r>
            <a:r>
              <a:rPr lang="zh-CN" altLang="en-US" sz="4400" b="1" kern="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rPr>
              <a:t>每年申报两次，申报时间为</a:t>
            </a:r>
            <a:r>
              <a:rPr lang="zh-CN" altLang="en-US" sz="4400" b="1" u="sng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rPr>
              <a:t>4月1-15日</a:t>
            </a:r>
            <a:r>
              <a:rPr lang="zh-CN" altLang="en-US" sz="4400" b="1" kern="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rPr>
              <a:t>和</a:t>
            </a:r>
            <a:r>
              <a:rPr lang="zh-CN" altLang="en-US" sz="4400" b="1" u="sng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rPr>
              <a:t>10月1-15日</a:t>
            </a:r>
            <a:r>
              <a:rPr lang="zh-CN" altLang="en-US" sz="4400" b="1" kern="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rPr>
              <a:t>，分别申报上一学期的学生实习补贴。</a:t>
            </a:r>
            <a:endParaRPr lang="zh-CN" altLang="en-US" sz="4400" b="1" kern="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970" y="-12700"/>
            <a:ext cx="12814300" cy="689102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43205" y="1602105"/>
            <a:ext cx="11551920" cy="4975225"/>
            <a:chOff x="443" y="2501"/>
            <a:chExt cx="18192" cy="7835"/>
          </a:xfrm>
        </p:grpSpPr>
        <p:sp>
          <p:nvSpPr>
            <p:cNvPr id="3" name="矩形: 圆角 3"/>
            <p:cNvSpPr/>
            <p:nvPr/>
          </p:nvSpPr>
          <p:spPr bwMode="auto">
            <a:xfrm>
              <a:off x="443" y="4699"/>
              <a:ext cx="5665" cy="2784"/>
            </a:xfrm>
            <a:prstGeom prst="roundRect">
              <a:avLst>
                <a:gd name="adj" fmla="val 9498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sz="5400" b="1">
                  <a:latin typeface="楷体" panose="02010609060101010101" charset="-122"/>
                  <a:ea typeface="楷体" panose="02010609060101010101" charset="-122"/>
                </a:rPr>
                <a:t>申报程序</a:t>
              </a:r>
              <a:endParaRPr lang="zh-CN" sz="5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4" name="矩形: 圆角 4"/>
            <p:cNvSpPr/>
            <p:nvPr/>
          </p:nvSpPr>
          <p:spPr bwMode="auto">
            <a:xfrm>
              <a:off x="6452" y="2501"/>
              <a:ext cx="12183" cy="7835"/>
            </a:xfrm>
            <a:prstGeom prst="roundRect">
              <a:avLst>
                <a:gd name="adj" fmla="val 9498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499" y="5856"/>
              <a:ext cx="1523" cy="595"/>
              <a:chOff x="5254244" y="3719844"/>
              <a:chExt cx="1680338" cy="378076"/>
            </a:xfrm>
          </p:grpSpPr>
          <p:sp>
            <p:nvSpPr>
              <p:cNvPr id="6" name="矩形: 圆角 6"/>
              <p:cNvSpPr/>
              <p:nvPr/>
            </p:nvSpPr>
            <p:spPr bwMode="auto">
              <a:xfrm>
                <a:off x="5254244" y="3719844"/>
                <a:ext cx="1680338" cy="378076"/>
              </a:xfrm>
              <a:prstGeom prst="roundRect">
                <a:avLst>
                  <a:gd name="adj" fmla="val 50000"/>
                </a:avLst>
              </a:prstGeom>
              <a:solidFill>
                <a:schemeClr val="tx2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 bwMode="auto">
              <a:xfrm>
                <a:off x="5315949" y="3760544"/>
                <a:ext cx="296675" cy="296675"/>
              </a:xfrm>
              <a:prstGeom prst="ellipse">
                <a:avLst/>
              </a:prstGeom>
              <a:solidFill>
                <a:schemeClr val="accent6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 bwMode="auto">
              <a:xfrm>
                <a:off x="6583435" y="3760544"/>
                <a:ext cx="296675" cy="296675"/>
              </a:xfrm>
              <a:prstGeom prst="ellipse">
                <a:avLst/>
              </a:prstGeom>
              <a:solidFill>
                <a:schemeClr val="accent6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6148705" y="4610735"/>
            <a:ext cx="545465" cy="572770"/>
          </a:xfrm>
          <a:prstGeom prst="rect">
            <a:avLst/>
          </a:prstGeom>
          <a:noFill/>
        </p:spPr>
        <p:txBody>
          <a:bodyPr wrap="none" anchor="ctr">
            <a:normAutofit fontScale="67500" lnSpcReduction="20000"/>
          </a:bodyPr>
          <a:lstStyle/>
          <a:p>
            <a:pPr algn="ctr"/>
            <a:endParaRPr lang="en-US" altLang="zh-CN" sz="48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1" name="七角星 20"/>
          <p:cNvSpPr/>
          <p:nvPr/>
        </p:nvSpPr>
        <p:spPr>
          <a:xfrm>
            <a:off x="5373370" y="13970"/>
            <a:ext cx="1399540" cy="1399540"/>
          </a:xfrm>
          <a:prstGeom prst="star7">
            <a:avLst/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000"/>
              <a:t>3</a:t>
            </a:r>
            <a:endParaRPr lang="en-US" altLang="zh-CN" sz="6000"/>
          </a:p>
        </p:txBody>
      </p:sp>
      <p:grpSp>
        <p:nvGrpSpPr>
          <p:cNvPr id="67" name="组合 66"/>
          <p:cNvGrpSpPr/>
          <p:nvPr/>
        </p:nvGrpSpPr>
        <p:grpSpPr>
          <a:xfrm>
            <a:off x="400050" y="1875790"/>
            <a:ext cx="1029335" cy="2182495"/>
            <a:chOff x="6840" y="1468"/>
            <a:chExt cx="6134" cy="7864"/>
          </a:xfrm>
        </p:grpSpPr>
        <p:sp>
          <p:nvSpPr>
            <p:cNvPr id="68" name="AutoShape 3"/>
            <p:cNvSpPr>
              <a:spLocks noChangeAspect="1" noChangeArrowheads="1" noTextEdit="1"/>
            </p:cNvSpPr>
            <p:nvPr/>
          </p:nvSpPr>
          <p:spPr bwMode="auto">
            <a:xfrm>
              <a:off x="6878" y="1468"/>
              <a:ext cx="6097" cy="7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"/>
            <p:cNvSpPr/>
            <p:nvPr/>
          </p:nvSpPr>
          <p:spPr bwMode="auto">
            <a:xfrm>
              <a:off x="12243" y="2850"/>
              <a:ext cx="502" cy="383"/>
            </a:xfrm>
            <a:custGeom>
              <a:avLst/>
              <a:gdLst>
                <a:gd name="T0" fmla="*/ 66 w 66"/>
                <a:gd name="T1" fmla="*/ 22 h 50"/>
                <a:gd name="T2" fmla="*/ 66 w 66"/>
                <a:gd name="T3" fmla="*/ 44 h 50"/>
                <a:gd name="T4" fmla="*/ 34 w 66"/>
                <a:gd name="T5" fmla="*/ 50 h 50"/>
                <a:gd name="T6" fmla="*/ 31 w 66"/>
                <a:gd name="T7" fmla="*/ 50 h 50"/>
                <a:gd name="T8" fmla="*/ 0 w 66"/>
                <a:gd name="T9" fmla="*/ 44 h 50"/>
                <a:gd name="T10" fmla="*/ 0 w 66"/>
                <a:gd name="T11" fmla="*/ 22 h 50"/>
                <a:gd name="T12" fmla="*/ 23 w 66"/>
                <a:gd name="T13" fmla="*/ 0 h 50"/>
                <a:gd name="T14" fmla="*/ 33 w 66"/>
                <a:gd name="T15" fmla="*/ 5 h 50"/>
                <a:gd name="T16" fmla="*/ 25 w 66"/>
                <a:gd name="T17" fmla="*/ 30 h 50"/>
                <a:gd name="T18" fmla="*/ 33 w 66"/>
                <a:gd name="T19" fmla="*/ 38 h 50"/>
                <a:gd name="T20" fmla="*/ 40 w 66"/>
                <a:gd name="T21" fmla="*/ 30 h 50"/>
                <a:gd name="T22" fmla="*/ 33 w 66"/>
                <a:gd name="T23" fmla="*/ 5 h 50"/>
                <a:gd name="T24" fmla="*/ 43 w 66"/>
                <a:gd name="T25" fmla="*/ 0 h 50"/>
                <a:gd name="T26" fmla="*/ 66 w 66"/>
                <a:gd name="T27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50">
                  <a:moveTo>
                    <a:pt x="66" y="22"/>
                  </a:moveTo>
                  <a:cubicBezTo>
                    <a:pt x="66" y="44"/>
                    <a:pt x="66" y="44"/>
                    <a:pt x="66" y="44"/>
                  </a:cubicBezTo>
                  <a:cubicBezTo>
                    <a:pt x="66" y="44"/>
                    <a:pt x="63" y="50"/>
                    <a:pt x="34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" y="50"/>
                    <a:pt x="0" y="44"/>
                    <a:pt x="0" y="44"/>
                  </a:cubicBezTo>
                  <a:cubicBezTo>
                    <a:pt x="0" y="44"/>
                    <a:pt x="0" y="44"/>
                    <a:pt x="0" y="22"/>
                  </a:cubicBezTo>
                  <a:cubicBezTo>
                    <a:pt x="0" y="7"/>
                    <a:pt x="13" y="2"/>
                    <a:pt x="23" y="0"/>
                  </a:cubicBezTo>
                  <a:cubicBezTo>
                    <a:pt x="23" y="0"/>
                    <a:pt x="23" y="5"/>
                    <a:pt x="33" y="5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42" y="5"/>
                    <a:pt x="43" y="0"/>
                    <a:pt x="43" y="0"/>
                  </a:cubicBezTo>
                  <a:cubicBezTo>
                    <a:pt x="52" y="2"/>
                    <a:pt x="66" y="7"/>
                    <a:pt x="66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6"/>
            <p:cNvSpPr>
              <a:spLocks noChangeArrowheads="1"/>
            </p:cNvSpPr>
            <p:nvPr/>
          </p:nvSpPr>
          <p:spPr bwMode="auto">
            <a:xfrm>
              <a:off x="12348" y="2553"/>
              <a:ext cx="282" cy="28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"/>
            <p:cNvSpPr/>
            <p:nvPr/>
          </p:nvSpPr>
          <p:spPr bwMode="auto">
            <a:xfrm>
              <a:off x="12433" y="2890"/>
              <a:ext cx="115" cy="253"/>
            </a:xfrm>
            <a:custGeom>
              <a:avLst/>
              <a:gdLst>
                <a:gd name="T0" fmla="*/ 24 w 46"/>
                <a:gd name="T1" fmla="*/ 0 h 101"/>
                <a:gd name="T2" fmla="*/ 46 w 46"/>
                <a:gd name="T3" fmla="*/ 76 h 101"/>
                <a:gd name="T4" fmla="*/ 24 w 46"/>
                <a:gd name="T5" fmla="*/ 101 h 101"/>
                <a:gd name="T6" fmla="*/ 0 w 46"/>
                <a:gd name="T7" fmla="*/ 76 h 101"/>
                <a:gd name="T8" fmla="*/ 24 w 46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01">
                  <a:moveTo>
                    <a:pt x="24" y="0"/>
                  </a:moveTo>
                  <a:lnTo>
                    <a:pt x="46" y="76"/>
                  </a:lnTo>
                  <a:lnTo>
                    <a:pt x="24" y="101"/>
                  </a:lnTo>
                  <a:lnTo>
                    <a:pt x="0" y="7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"/>
            <p:cNvSpPr/>
            <p:nvPr/>
          </p:nvSpPr>
          <p:spPr bwMode="auto">
            <a:xfrm>
              <a:off x="11195" y="4090"/>
              <a:ext cx="1512" cy="1513"/>
            </a:xfrm>
            <a:custGeom>
              <a:avLst/>
              <a:gdLst>
                <a:gd name="T0" fmla="*/ 99 w 198"/>
                <a:gd name="T1" fmla="*/ 0 h 198"/>
                <a:gd name="T2" fmla="*/ 198 w 198"/>
                <a:gd name="T3" fmla="*/ 99 h 198"/>
                <a:gd name="T4" fmla="*/ 99 w 198"/>
                <a:gd name="T5" fmla="*/ 198 h 198"/>
                <a:gd name="T6" fmla="*/ 0 w 198"/>
                <a:gd name="T7" fmla="*/ 99 h 198"/>
                <a:gd name="T8" fmla="*/ 37 w 198"/>
                <a:gd name="T9" fmla="*/ 22 h 198"/>
                <a:gd name="T10" fmla="*/ 43 w 198"/>
                <a:gd name="T11" fmla="*/ 29 h 198"/>
                <a:gd name="T12" fmla="*/ 9 w 198"/>
                <a:gd name="T13" fmla="*/ 99 h 198"/>
                <a:gd name="T14" fmla="*/ 99 w 198"/>
                <a:gd name="T15" fmla="*/ 189 h 198"/>
                <a:gd name="T16" fmla="*/ 189 w 198"/>
                <a:gd name="T17" fmla="*/ 99 h 198"/>
                <a:gd name="T18" fmla="*/ 99 w 198"/>
                <a:gd name="T19" fmla="*/ 9 h 198"/>
                <a:gd name="T20" fmla="*/ 53 w 198"/>
                <a:gd name="T21" fmla="*/ 22 h 198"/>
                <a:gd name="T22" fmla="*/ 47 w 198"/>
                <a:gd name="T23" fmla="*/ 15 h 198"/>
                <a:gd name="T24" fmla="*/ 99 w 198"/>
                <a:gd name="T2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98">
                  <a:moveTo>
                    <a:pt x="99" y="0"/>
                  </a:moveTo>
                  <a:cubicBezTo>
                    <a:pt x="154" y="0"/>
                    <a:pt x="198" y="44"/>
                    <a:pt x="198" y="99"/>
                  </a:cubicBezTo>
                  <a:cubicBezTo>
                    <a:pt x="198" y="153"/>
                    <a:pt x="154" y="198"/>
                    <a:pt x="99" y="198"/>
                  </a:cubicBezTo>
                  <a:cubicBezTo>
                    <a:pt x="45" y="198"/>
                    <a:pt x="0" y="153"/>
                    <a:pt x="0" y="99"/>
                  </a:cubicBezTo>
                  <a:cubicBezTo>
                    <a:pt x="0" y="68"/>
                    <a:pt x="15" y="40"/>
                    <a:pt x="37" y="22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22" y="46"/>
                    <a:pt x="9" y="71"/>
                    <a:pt x="9" y="99"/>
                  </a:cubicBezTo>
                  <a:cubicBezTo>
                    <a:pt x="9" y="148"/>
                    <a:pt x="50" y="189"/>
                    <a:pt x="99" y="189"/>
                  </a:cubicBezTo>
                  <a:cubicBezTo>
                    <a:pt x="149" y="189"/>
                    <a:pt x="189" y="148"/>
                    <a:pt x="189" y="99"/>
                  </a:cubicBezTo>
                  <a:cubicBezTo>
                    <a:pt x="189" y="49"/>
                    <a:pt x="149" y="9"/>
                    <a:pt x="99" y="9"/>
                  </a:cubicBezTo>
                  <a:cubicBezTo>
                    <a:pt x="82" y="9"/>
                    <a:pt x="66" y="14"/>
                    <a:pt x="53" y="22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62" y="6"/>
                    <a:pt x="80" y="0"/>
                    <a:pt x="99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9"/>
            <p:cNvSpPr/>
            <p:nvPr/>
          </p:nvSpPr>
          <p:spPr bwMode="auto">
            <a:xfrm>
              <a:off x="11553" y="4740"/>
              <a:ext cx="795" cy="603"/>
            </a:xfrm>
            <a:custGeom>
              <a:avLst/>
              <a:gdLst>
                <a:gd name="T0" fmla="*/ 104 w 104"/>
                <a:gd name="T1" fmla="*/ 34 h 79"/>
                <a:gd name="T2" fmla="*/ 104 w 104"/>
                <a:gd name="T3" fmla="*/ 70 h 79"/>
                <a:gd name="T4" fmla="*/ 54 w 104"/>
                <a:gd name="T5" fmla="*/ 79 h 79"/>
                <a:gd name="T6" fmla="*/ 50 w 104"/>
                <a:gd name="T7" fmla="*/ 79 h 79"/>
                <a:gd name="T8" fmla="*/ 0 w 104"/>
                <a:gd name="T9" fmla="*/ 70 h 79"/>
                <a:gd name="T10" fmla="*/ 0 w 104"/>
                <a:gd name="T11" fmla="*/ 34 h 79"/>
                <a:gd name="T12" fmla="*/ 37 w 104"/>
                <a:gd name="T13" fmla="*/ 0 h 79"/>
                <a:gd name="T14" fmla="*/ 37 w 104"/>
                <a:gd name="T15" fmla="*/ 0 h 79"/>
                <a:gd name="T16" fmla="*/ 52 w 104"/>
                <a:gd name="T17" fmla="*/ 8 h 79"/>
                <a:gd name="T18" fmla="*/ 41 w 104"/>
                <a:gd name="T19" fmla="*/ 48 h 79"/>
                <a:gd name="T20" fmla="*/ 52 w 104"/>
                <a:gd name="T21" fmla="*/ 60 h 79"/>
                <a:gd name="T22" fmla="*/ 64 w 104"/>
                <a:gd name="T23" fmla="*/ 48 h 79"/>
                <a:gd name="T24" fmla="*/ 52 w 104"/>
                <a:gd name="T25" fmla="*/ 8 h 79"/>
                <a:gd name="T26" fmla="*/ 68 w 104"/>
                <a:gd name="T27" fmla="*/ 0 h 79"/>
                <a:gd name="T28" fmla="*/ 68 w 104"/>
                <a:gd name="T29" fmla="*/ 0 h 79"/>
                <a:gd name="T30" fmla="*/ 104 w 104"/>
                <a:gd name="T31" fmla="*/ 3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4" h="79">
                  <a:moveTo>
                    <a:pt x="104" y="34"/>
                  </a:moveTo>
                  <a:cubicBezTo>
                    <a:pt x="104" y="70"/>
                    <a:pt x="104" y="70"/>
                    <a:pt x="104" y="70"/>
                  </a:cubicBezTo>
                  <a:cubicBezTo>
                    <a:pt x="104" y="70"/>
                    <a:pt x="99" y="79"/>
                    <a:pt x="54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" y="79"/>
                    <a:pt x="0" y="70"/>
                    <a:pt x="0" y="70"/>
                  </a:cubicBezTo>
                  <a:cubicBezTo>
                    <a:pt x="0" y="70"/>
                    <a:pt x="0" y="70"/>
                    <a:pt x="0" y="34"/>
                  </a:cubicBezTo>
                  <a:cubicBezTo>
                    <a:pt x="0" y="10"/>
                    <a:pt x="22" y="2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8" y="8"/>
                    <a:pt x="52" y="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67" y="8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83" y="2"/>
                    <a:pt x="104" y="10"/>
                    <a:pt x="104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Oval 10"/>
            <p:cNvSpPr>
              <a:spLocks noChangeArrowheads="1"/>
            </p:cNvSpPr>
            <p:nvPr/>
          </p:nvSpPr>
          <p:spPr bwMode="auto">
            <a:xfrm>
              <a:off x="11730" y="4273"/>
              <a:ext cx="442" cy="44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1"/>
            <p:cNvSpPr/>
            <p:nvPr/>
          </p:nvSpPr>
          <p:spPr bwMode="auto">
            <a:xfrm>
              <a:off x="12020" y="2728"/>
              <a:ext cx="75" cy="100"/>
            </a:xfrm>
            <a:custGeom>
              <a:avLst/>
              <a:gdLst>
                <a:gd name="T0" fmla="*/ 10 w 10"/>
                <a:gd name="T1" fmla="*/ 1 h 13"/>
                <a:gd name="T2" fmla="*/ 6 w 10"/>
                <a:gd name="T3" fmla="*/ 13 h 13"/>
                <a:gd name="T4" fmla="*/ 0 w 10"/>
                <a:gd name="T5" fmla="*/ 12 h 13"/>
                <a:gd name="T6" fmla="*/ 4 w 10"/>
                <a:gd name="T7" fmla="*/ 0 h 13"/>
                <a:gd name="T8" fmla="*/ 10 w 10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">
                  <a:moveTo>
                    <a:pt x="10" y="1"/>
                  </a:moveTo>
                  <a:cubicBezTo>
                    <a:pt x="8" y="5"/>
                    <a:pt x="7" y="9"/>
                    <a:pt x="6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8"/>
                    <a:pt x="2" y="4"/>
                    <a:pt x="4" y="0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2"/>
            <p:cNvSpPr/>
            <p:nvPr/>
          </p:nvSpPr>
          <p:spPr bwMode="auto">
            <a:xfrm>
              <a:off x="12013" y="2438"/>
              <a:ext cx="955" cy="965"/>
            </a:xfrm>
            <a:custGeom>
              <a:avLst/>
              <a:gdLst>
                <a:gd name="T0" fmla="*/ 6 w 125"/>
                <a:gd name="T1" fmla="*/ 63 h 126"/>
                <a:gd name="T2" fmla="*/ 63 w 125"/>
                <a:gd name="T3" fmla="*/ 120 h 126"/>
                <a:gd name="T4" fmla="*/ 120 w 125"/>
                <a:gd name="T5" fmla="*/ 63 h 126"/>
                <a:gd name="T6" fmla="*/ 63 w 125"/>
                <a:gd name="T7" fmla="*/ 6 h 126"/>
                <a:gd name="T8" fmla="*/ 11 w 125"/>
                <a:gd name="T9" fmla="*/ 39 h 126"/>
                <a:gd name="T10" fmla="*/ 5 w 125"/>
                <a:gd name="T11" fmla="*/ 38 h 126"/>
                <a:gd name="T12" fmla="*/ 63 w 125"/>
                <a:gd name="T13" fmla="*/ 0 h 126"/>
                <a:gd name="T14" fmla="*/ 125 w 125"/>
                <a:gd name="T15" fmla="*/ 63 h 126"/>
                <a:gd name="T16" fmla="*/ 63 w 125"/>
                <a:gd name="T17" fmla="*/ 126 h 126"/>
                <a:gd name="T18" fmla="*/ 0 w 125"/>
                <a:gd name="T19" fmla="*/ 63 h 126"/>
                <a:gd name="T20" fmla="*/ 1 w 125"/>
                <a:gd name="T21" fmla="*/ 50 h 126"/>
                <a:gd name="T22" fmla="*/ 7 w 125"/>
                <a:gd name="T23" fmla="*/ 51 h 126"/>
                <a:gd name="T24" fmla="*/ 6 w 125"/>
                <a:gd name="T25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126">
                  <a:moveTo>
                    <a:pt x="6" y="63"/>
                  </a:moveTo>
                  <a:cubicBezTo>
                    <a:pt x="6" y="94"/>
                    <a:pt x="31" y="120"/>
                    <a:pt x="63" y="120"/>
                  </a:cubicBezTo>
                  <a:cubicBezTo>
                    <a:pt x="94" y="120"/>
                    <a:pt x="120" y="94"/>
                    <a:pt x="120" y="63"/>
                  </a:cubicBezTo>
                  <a:cubicBezTo>
                    <a:pt x="120" y="32"/>
                    <a:pt x="94" y="6"/>
                    <a:pt x="63" y="6"/>
                  </a:cubicBezTo>
                  <a:cubicBezTo>
                    <a:pt x="40" y="6"/>
                    <a:pt x="20" y="20"/>
                    <a:pt x="11" y="39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15" y="16"/>
                    <a:pt x="37" y="0"/>
                    <a:pt x="63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8"/>
                    <a:pt x="97" y="126"/>
                    <a:pt x="63" y="126"/>
                  </a:cubicBezTo>
                  <a:cubicBezTo>
                    <a:pt x="28" y="126"/>
                    <a:pt x="0" y="98"/>
                    <a:pt x="0" y="63"/>
                  </a:cubicBezTo>
                  <a:cubicBezTo>
                    <a:pt x="0" y="59"/>
                    <a:pt x="0" y="54"/>
                    <a:pt x="1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5"/>
                    <a:pt x="6" y="59"/>
                    <a:pt x="6" y="63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3"/>
            <p:cNvSpPr/>
            <p:nvPr/>
          </p:nvSpPr>
          <p:spPr bwMode="auto">
            <a:xfrm>
              <a:off x="11188" y="2575"/>
              <a:ext cx="862" cy="245"/>
            </a:xfrm>
            <a:custGeom>
              <a:avLst/>
              <a:gdLst>
                <a:gd name="T0" fmla="*/ 2 w 113"/>
                <a:gd name="T1" fmla="*/ 0 h 32"/>
                <a:gd name="T2" fmla="*/ 113 w 113"/>
                <a:gd name="T3" fmla="*/ 20 h 32"/>
                <a:gd name="T4" fmla="*/ 109 w 113"/>
                <a:gd name="T5" fmla="*/ 32 h 32"/>
                <a:gd name="T6" fmla="*/ 0 w 113"/>
                <a:gd name="T7" fmla="*/ 12 h 32"/>
                <a:gd name="T8" fmla="*/ 2 w 113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32">
                  <a:moveTo>
                    <a:pt x="2" y="0"/>
                  </a:moveTo>
                  <a:cubicBezTo>
                    <a:pt x="113" y="20"/>
                    <a:pt x="113" y="20"/>
                    <a:pt x="113" y="20"/>
                  </a:cubicBezTo>
                  <a:cubicBezTo>
                    <a:pt x="111" y="24"/>
                    <a:pt x="110" y="28"/>
                    <a:pt x="109" y="3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8"/>
                    <a:pt x="1" y="4"/>
                    <a:pt x="2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4"/>
            <p:cNvSpPr/>
            <p:nvPr/>
          </p:nvSpPr>
          <p:spPr bwMode="auto">
            <a:xfrm>
              <a:off x="11868" y="4800"/>
              <a:ext cx="175" cy="398"/>
            </a:xfrm>
            <a:custGeom>
              <a:avLst/>
              <a:gdLst>
                <a:gd name="T0" fmla="*/ 33 w 70"/>
                <a:gd name="T1" fmla="*/ 0 h 159"/>
                <a:gd name="T2" fmla="*/ 70 w 70"/>
                <a:gd name="T3" fmla="*/ 122 h 159"/>
                <a:gd name="T4" fmla="*/ 33 w 70"/>
                <a:gd name="T5" fmla="*/ 159 h 159"/>
                <a:gd name="T6" fmla="*/ 0 w 70"/>
                <a:gd name="T7" fmla="*/ 122 h 159"/>
                <a:gd name="T8" fmla="*/ 33 w 70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59">
                  <a:moveTo>
                    <a:pt x="33" y="0"/>
                  </a:moveTo>
                  <a:lnTo>
                    <a:pt x="70" y="122"/>
                  </a:lnTo>
                  <a:lnTo>
                    <a:pt x="33" y="159"/>
                  </a:lnTo>
                  <a:lnTo>
                    <a:pt x="0" y="12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5"/>
            <p:cNvSpPr/>
            <p:nvPr/>
          </p:nvSpPr>
          <p:spPr bwMode="auto">
            <a:xfrm>
              <a:off x="11478" y="4205"/>
              <a:ext cx="122" cy="105"/>
            </a:xfrm>
            <a:custGeom>
              <a:avLst/>
              <a:gdLst>
                <a:gd name="T0" fmla="*/ 10 w 16"/>
                <a:gd name="T1" fmla="*/ 0 h 14"/>
                <a:gd name="T2" fmla="*/ 16 w 16"/>
                <a:gd name="T3" fmla="*/ 7 h 14"/>
                <a:gd name="T4" fmla="*/ 6 w 16"/>
                <a:gd name="T5" fmla="*/ 14 h 14"/>
                <a:gd name="T6" fmla="*/ 0 w 16"/>
                <a:gd name="T7" fmla="*/ 7 h 14"/>
                <a:gd name="T8" fmla="*/ 10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10" y="0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2" y="9"/>
                    <a:pt x="9" y="12"/>
                    <a:pt x="6" y="1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4"/>
                    <a:pt x="7" y="2"/>
                    <a:pt x="10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6"/>
            <p:cNvSpPr/>
            <p:nvPr/>
          </p:nvSpPr>
          <p:spPr bwMode="auto">
            <a:xfrm>
              <a:off x="10760" y="3265"/>
              <a:ext cx="792" cy="993"/>
            </a:xfrm>
            <a:custGeom>
              <a:avLst/>
              <a:gdLst>
                <a:gd name="T0" fmla="*/ 10 w 104"/>
                <a:gd name="T1" fmla="*/ 0 h 130"/>
                <a:gd name="T2" fmla="*/ 104 w 104"/>
                <a:gd name="T3" fmla="*/ 123 h 130"/>
                <a:gd name="T4" fmla="*/ 94 w 104"/>
                <a:gd name="T5" fmla="*/ 130 h 130"/>
                <a:gd name="T6" fmla="*/ 0 w 104"/>
                <a:gd name="T7" fmla="*/ 7 h 130"/>
                <a:gd name="T8" fmla="*/ 10 w 104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30">
                  <a:moveTo>
                    <a:pt x="10" y="0"/>
                  </a:moveTo>
                  <a:cubicBezTo>
                    <a:pt x="104" y="123"/>
                    <a:pt x="104" y="123"/>
                    <a:pt x="104" y="123"/>
                  </a:cubicBezTo>
                  <a:cubicBezTo>
                    <a:pt x="101" y="125"/>
                    <a:pt x="97" y="127"/>
                    <a:pt x="94" y="1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5"/>
                    <a:pt x="7" y="2"/>
                    <a:pt x="10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7"/>
            <p:cNvSpPr/>
            <p:nvPr/>
          </p:nvSpPr>
          <p:spPr bwMode="auto">
            <a:xfrm>
              <a:off x="9178" y="1468"/>
              <a:ext cx="2025" cy="1108"/>
            </a:xfrm>
            <a:custGeom>
              <a:avLst/>
              <a:gdLst>
                <a:gd name="T0" fmla="*/ 265 w 265"/>
                <a:gd name="T1" fmla="*/ 132 h 145"/>
                <a:gd name="T2" fmla="*/ 265 w 265"/>
                <a:gd name="T3" fmla="*/ 145 h 145"/>
                <a:gd name="T4" fmla="*/ 253 w 265"/>
                <a:gd name="T5" fmla="*/ 143 h 145"/>
                <a:gd name="T6" fmla="*/ 253 w 265"/>
                <a:gd name="T7" fmla="*/ 132 h 145"/>
                <a:gd name="T8" fmla="*/ 133 w 265"/>
                <a:gd name="T9" fmla="*/ 12 h 145"/>
                <a:gd name="T10" fmla="*/ 12 w 265"/>
                <a:gd name="T11" fmla="*/ 132 h 145"/>
                <a:gd name="T12" fmla="*/ 12 w 265"/>
                <a:gd name="T13" fmla="*/ 135 h 145"/>
                <a:gd name="T14" fmla="*/ 0 w 265"/>
                <a:gd name="T15" fmla="*/ 135 h 145"/>
                <a:gd name="T16" fmla="*/ 0 w 265"/>
                <a:gd name="T17" fmla="*/ 132 h 145"/>
                <a:gd name="T18" fmla="*/ 133 w 265"/>
                <a:gd name="T19" fmla="*/ 0 h 145"/>
                <a:gd name="T20" fmla="*/ 265 w 265"/>
                <a:gd name="T21" fmla="*/ 13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5" h="145">
                  <a:moveTo>
                    <a:pt x="265" y="132"/>
                  </a:moveTo>
                  <a:cubicBezTo>
                    <a:pt x="265" y="137"/>
                    <a:pt x="265" y="141"/>
                    <a:pt x="265" y="145"/>
                  </a:cubicBezTo>
                  <a:cubicBezTo>
                    <a:pt x="253" y="143"/>
                    <a:pt x="253" y="143"/>
                    <a:pt x="253" y="143"/>
                  </a:cubicBezTo>
                  <a:cubicBezTo>
                    <a:pt x="253" y="139"/>
                    <a:pt x="253" y="136"/>
                    <a:pt x="253" y="132"/>
                  </a:cubicBezTo>
                  <a:cubicBezTo>
                    <a:pt x="253" y="66"/>
                    <a:pt x="199" y="12"/>
                    <a:pt x="133" y="12"/>
                  </a:cubicBezTo>
                  <a:cubicBezTo>
                    <a:pt x="66" y="12"/>
                    <a:pt x="12" y="66"/>
                    <a:pt x="12" y="132"/>
                  </a:cubicBezTo>
                  <a:cubicBezTo>
                    <a:pt x="12" y="133"/>
                    <a:pt x="12" y="134"/>
                    <a:pt x="12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4"/>
                    <a:pt x="0" y="133"/>
                    <a:pt x="0" y="132"/>
                  </a:cubicBezTo>
                  <a:cubicBezTo>
                    <a:pt x="0" y="59"/>
                    <a:pt x="59" y="0"/>
                    <a:pt x="133" y="0"/>
                  </a:cubicBezTo>
                  <a:cubicBezTo>
                    <a:pt x="206" y="0"/>
                    <a:pt x="265" y="59"/>
                    <a:pt x="265" y="13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8"/>
            <p:cNvSpPr/>
            <p:nvPr/>
          </p:nvSpPr>
          <p:spPr bwMode="auto">
            <a:xfrm>
              <a:off x="11095" y="2560"/>
              <a:ext cx="107" cy="108"/>
            </a:xfrm>
            <a:custGeom>
              <a:avLst/>
              <a:gdLst>
                <a:gd name="T0" fmla="*/ 2 w 14"/>
                <a:gd name="T1" fmla="*/ 0 h 14"/>
                <a:gd name="T2" fmla="*/ 14 w 14"/>
                <a:gd name="T3" fmla="*/ 2 h 14"/>
                <a:gd name="T4" fmla="*/ 12 w 14"/>
                <a:gd name="T5" fmla="*/ 14 h 14"/>
                <a:gd name="T6" fmla="*/ 0 w 14"/>
                <a:gd name="T7" fmla="*/ 12 h 14"/>
                <a:gd name="T8" fmla="*/ 2 w 14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3" y="6"/>
                    <a:pt x="13" y="10"/>
                    <a:pt x="12" y="1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8"/>
                    <a:pt x="1" y="4"/>
                    <a:pt x="2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9"/>
            <p:cNvSpPr/>
            <p:nvPr/>
          </p:nvSpPr>
          <p:spPr bwMode="auto">
            <a:xfrm>
              <a:off x="10775" y="2653"/>
              <a:ext cx="412" cy="613"/>
            </a:xfrm>
            <a:custGeom>
              <a:avLst/>
              <a:gdLst>
                <a:gd name="T0" fmla="*/ 42 w 54"/>
                <a:gd name="T1" fmla="*/ 0 h 80"/>
                <a:gd name="T2" fmla="*/ 54 w 54"/>
                <a:gd name="T3" fmla="*/ 2 h 80"/>
                <a:gd name="T4" fmla="*/ 8 w 54"/>
                <a:gd name="T5" fmla="*/ 80 h 80"/>
                <a:gd name="T6" fmla="*/ 2 w 54"/>
                <a:gd name="T7" fmla="*/ 71 h 80"/>
                <a:gd name="T8" fmla="*/ 0 w 54"/>
                <a:gd name="T9" fmla="*/ 70 h 80"/>
                <a:gd name="T10" fmla="*/ 42 w 54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80">
                  <a:moveTo>
                    <a:pt x="42" y="0"/>
                  </a:moveTo>
                  <a:cubicBezTo>
                    <a:pt x="54" y="2"/>
                    <a:pt x="54" y="2"/>
                    <a:pt x="54" y="2"/>
                  </a:cubicBezTo>
                  <a:cubicBezTo>
                    <a:pt x="48" y="33"/>
                    <a:pt x="31" y="60"/>
                    <a:pt x="8" y="8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1" y="70"/>
                    <a:pt x="0" y="70"/>
                  </a:cubicBezTo>
                  <a:cubicBezTo>
                    <a:pt x="22" y="53"/>
                    <a:pt x="37" y="28"/>
                    <a:pt x="42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0"/>
            <p:cNvSpPr/>
            <p:nvPr/>
          </p:nvSpPr>
          <p:spPr bwMode="auto">
            <a:xfrm>
              <a:off x="10705" y="3188"/>
              <a:ext cx="130" cy="130"/>
            </a:xfrm>
            <a:custGeom>
              <a:avLst/>
              <a:gdLst>
                <a:gd name="T0" fmla="*/ 11 w 17"/>
                <a:gd name="T1" fmla="*/ 1 h 17"/>
                <a:gd name="T2" fmla="*/ 17 w 17"/>
                <a:gd name="T3" fmla="*/ 10 h 17"/>
                <a:gd name="T4" fmla="*/ 7 w 17"/>
                <a:gd name="T5" fmla="*/ 17 h 17"/>
                <a:gd name="T6" fmla="*/ 1 w 17"/>
                <a:gd name="T7" fmla="*/ 9 h 17"/>
                <a:gd name="T8" fmla="*/ 0 w 17"/>
                <a:gd name="T9" fmla="*/ 7 h 17"/>
                <a:gd name="T10" fmla="*/ 9 w 17"/>
                <a:gd name="T11" fmla="*/ 0 h 17"/>
                <a:gd name="T12" fmla="*/ 11 w 17"/>
                <a:gd name="T1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7">
                  <a:moveTo>
                    <a:pt x="11" y="1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4" y="12"/>
                    <a:pt x="11" y="15"/>
                    <a:pt x="7" y="17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3" y="5"/>
                    <a:pt x="6" y="3"/>
                    <a:pt x="9" y="0"/>
                  </a:cubicBezTo>
                  <a:cubicBezTo>
                    <a:pt x="10" y="0"/>
                    <a:pt x="10" y="1"/>
                    <a:pt x="11" y="1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1"/>
            <p:cNvSpPr/>
            <p:nvPr/>
          </p:nvSpPr>
          <p:spPr bwMode="auto">
            <a:xfrm>
              <a:off x="9713" y="5525"/>
              <a:ext cx="1282" cy="1285"/>
            </a:xfrm>
            <a:custGeom>
              <a:avLst/>
              <a:gdLst>
                <a:gd name="T0" fmla="*/ 101 w 168"/>
                <a:gd name="T1" fmla="*/ 2 h 168"/>
                <a:gd name="T2" fmla="*/ 168 w 168"/>
                <a:gd name="T3" fmla="*/ 84 h 168"/>
                <a:gd name="T4" fmla="*/ 84 w 168"/>
                <a:gd name="T5" fmla="*/ 168 h 168"/>
                <a:gd name="T6" fmla="*/ 0 w 168"/>
                <a:gd name="T7" fmla="*/ 84 h 168"/>
                <a:gd name="T8" fmla="*/ 84 w 168"/>
                <a:gd name="T9" fmla="*/ 0 h 168"/>
                <a:gd name="T10" fmla="*/ 89 w 168"/>
                <a:gd name="T11" fmla="*/ 0 h 168"/>
                <a:gd name="T12" fmla="*/ 89 w 168"/>
                <a:gd name="T13" fmla="*/ 6 h 168"/>
                <a:gd name="T14" fmla="*/ 89 w 168"/>
                <a:gd name="T15" fmla="*/ 8 h 168"/>
                <a:gd name="T16" fmla="*/ 84 w 168"/>
                <a:gd name="T17" fmla="*/ 8 h 168"/>
                <a:gd name="T18" fmla="*/ 7 w 168"/>
                <a:gd name="T19" fmla="*/ 84 h 168"/>
                <a:gd name="T20" fmla="*/ 84 w 168"/>
                <a:gd name="T21" fmla="*/ 160 h 168"/>
                <a:gd name="T22" fmla="*/ 160 w 168"/>
                <a:gd name="T23" fmla="*/ 84 h 168"/>
                <a:gd name="T24" fmla="*/ 101 w 168"/>
                <a:gd name="T25" fmla="*/ 10 h 168"/>
                <a:gd name="T26" fmla="*/ 101 w 168"/>
                <a:gd name="T27" fmla="*/ 5 h 168"/>
                <a:gd name="T28" fmla="*/ 101 w 168"/>
                <a:gd name="T29" fmla="*/ 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168">
                  <a:moveTo>
                    <a:pt x="101" y="2"/>
                  </a:moveTo>
                  <a:cubicBezTo>
                    <a:pt x="139" y="10"/>
                    <a:pt x="168" y="44"/>
                    <a:pt x="168" y="84"/>
                  </a:cubicBezTo>
                  <a:cubicBezTo>
                    <a:pt x="168" y="131"/>
                    <a:pt x="130" y="168"/>
                    <a:pt x="84" y="168"/>
                  </a:cubicBezTo>
                  <a:cubicBezTo>
                    <a:pt x="37" y="168"/>
                    <a:pt x="0" y="131"/>
                    <a:pt x="0" y="84"/>
                  </a:cubicBezTo>
                  <a:cubicBezTo>
                    <a:pt x="0" y="38"/>
                    <a:pt x="37" y="0"/>
                    <a:pt x="84" y="0"/>
                  </a:cubicBezTo>
                  <a:cubicBezTo>
                    <a:pt x="85" y="0"/>
                    <a:pt x="87" y="0"/>
                    <a:pt x="89" y="0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7"/>
                    <a:pt x="89" y="7"/>
                    <a:pt x="89" y="8"/>
                  </a:cubicBezTo>
                  <a:cubicBezTo>
                    <a:pt x="87" y="8"/>
                    <a:pt x="86" y="8"/>
                    <a:pt x="84" y="8"/>
                  </a:cubicBezTo>
                  <a:cubicBezTo>
                    <a:pt x="41" y="8"/>
                    <a:pt x="7" y="42"/>
                    <a:pt x="7" y="84"/>
                  </a:cubicBezTo>
                  <a:cubicBezTo>
                    <a:pt x="7" y="126"/>
                    <a:pt x="41" y="160"/>
                    <a:pt x="84" y="160"/>
                  </a:cubicBezTo>
                  <a:cubicBezTo>
                    <a:pt x="126" y="160"/>
                    <a:pt x="160" y="126"/>
                    <a:pt x="160" y="84"/>
                  </a:cubicBezTo>
                  <a:cubicBezTo>
                    <a:pt x="160" y="48"/>
                    <a:pt x="135" y="18"/>
                    <a:pt x="101" y="10"/>
                  </a:cubicBezTo>
                  <a:cubicBezTo>
                    <a:pt x="101" y="8"/>
                    <a:pt x="101" y="7"/>
                    <a:pt x="101" y="5"/>
                  </a:cubicBezTo>
                  <a:lnTo>
                    <a:pt x="101" y="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2"/>
            <p:cNvSpPr/>
            <p:nvPr/>
          </p:nvSpPr>
          <p:spPr bwMode="auto">
            <a:xfrm>
              <a:off x="10330" y="3240"/>
              <a:ext cx="430" cy="238"/>
            </a:xfrm>
            <a:custGeom>
              <a:avLst/>
              <a:gdLst>
                <a:gd name="T0" fmla="*/ 50 w 56"/>
                <a:gd name="T1" fmla="*/ 2 h 31"/>
                <a:gd name="T2" fmla="*/ 56 w 56"/>
                <a:gd name="T3" fmla="*/ 10 h 31"/>
                <a:gd name="T4" fmla="*/ 4 w 56"/>
                <a:gd name="T5" fmla="*/ 31 h 31"/>
                <a:gd name="T6" fmla="*/ 3 w 56"/>
                <a:gd name="T7" fmla="*/ 28 h 31"/>
                <a:gd name="T8" fmla="*/ 0 w 56"/>
                <a:gd name="T9" fmla="*/ 19 h 31"/>
                <a:gd name="T10" fmla="*/ 49 w 56"/>
                <a:gd name="T11" fmla="*/ 0 h 31"/>
                <a:gd name="T12" fmla="*/ 50 w 56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1">
                  <a:moveTo>
                    <a:pt x="50" y="2"/>
                  </a:moveTo>
                  <a:cubicBezTo>
                    <a:pt x="56" y="10"/>
                    <a:pt x="56" y="10"/>
                    <a:pt x="56" y="10"/>
                  </a:cubicBezTo>
                  <a:cubicBezTo>
                    <a:pt x="41" y="20"/>
                    <a:pt x="23" y="28"/>
                    <a:pt x="4" y="3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4"/>
                    <a:pt x="2" y="21"/>
                    <a:pt x="0" y="19"/>
                  </a:cubicBezTo>
                  <a:cubicBezTo>
                    <a:pt x="18" y="17"/>
                    <a:pt x="35" y="10"/>
                    <a:pt x="49" y="0"/>
                  </a:cubicBezTo>
                  <a:cubicBezTo>
                    <a:pt x="49" y="1"/>
                    <a:pt x="50" y="1"/>
                    <a:pt x="50" y="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3"/>
            <p:cNvSpPr/>
            <p:nvPr/>
          </p:nvSpPr>
          <p:spPr bwMode="auto">
            <a:xfrm>
              <a:off x="9660" y="2333"/>
              <a:ext cx="1067" cy="810"/>
            </a:xfrm>
            <a:custGeom>
              <a:avLst/>
              <a:gdLst>
                <a:gd name="T0" fmla="*/ 140 w 140"/>
                <a:gd name="T1" fmla="*/ 46 h 106"/>
                <a:gd name="T2" fmla="*/ 140 w 140"/>
                <a:gd name="T3" fmla="*/ 94 h 106"/>
                <a:gd name="T4" fmla="*/ 72 w 140"/>
                <a:gd name="T5" fmla="*/ 106 h 106"/>
                <a:gd name="T6" fmla="*/ 67 w 140"/>
                <a:gd name="T7" fmla="*/ 106 h 106"/>
                <a:gd name="T8" fmla="*/ 0 w 140"/>
                <a:gd name="T9" fmla="*/ 94 h 106"/>
                <a:gd name="T10" fmla="*/ 0 w 140"/>
                <a:gd name="T11" fmla="*/ 46 h 106"/>
                <a:gd name="T12" fmla="*/ 49 w 140"/>
                <a:gd name="T13" fmla="*/ 0 h 106"/>
                <a:gd name="T14" fmla="*/ 49 w 140"/>
                <a:gd name="T15" fmla="*/ 0 h 106"/>
                <a:gd name="T16" fmla="*/ 70 w 140"/>
                <a:gd name="T17" fmla="*/ 11 h 106"/>
                <a:gd name="T18" fmla="*/ 54 w 140"/>
                <a:gd name="T19" fmla="*/ 64 h 106"/>
                <a:gd name="T20" fmla="*/ 70 w 140"/>
                <a:gd name="T21" fmla="*/ 81 h 106"/>
                <a:gd name="T22" fmla="*/ 85 w 140"/>
                <a:gd name="T23" fmla="*/ 64 h 106"/>
                <a:gd name="T24" fmla="*/ 70 w 140"/>
                <a:gd name="T25" fmla="*/ 11 h 106"/>
                <a:gd name="T26" fmla="*/ 91 w 140"/>
                <a:gd name="T27" fmla="*/ 0 h 106"/>
                <a:gd name="T28" fmla="*/ 91 w 140"/>
                <a:gd name="T29" fmla="*/ 0 h 106"/>
                <a:gd name="T30" fmla="*/ 140 w 140"/>
                <a:gd name="T31" fmla="*/ 4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06">
                  <a:moveTo>
                    <a:pt x="140" y="46"/>
                  </a:moveTo>
                  <a:cubicBezTo>
                    <a:pt x="140" y="94"/>
                    <a:pt x="140" y="94"/>
                    <a:pt x="140" y="94"/>
                  </a:cubicBezTo>
                  <a:cubicBezTo>
                    <a:pt x="140" y="94"/>
                    <a:pt x="133" y="106"/>
                    <a:pt x="72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" y="106"/>
                    <a:pt x="0" y="94"/>
                    <a:pt x="0" y="94"/>
                  </a:cubicBezTo>
                  <a:cubicBezTo>
                    <a:pt x="0" y="94"/>
                    <a:pt x="0" y="94"/>
                    <a:pt x="0" y="46"/>
                  </a:cubicBezTo>
                  <a:cubicBezTo>
                    <a:pt x="0" y="14"/>
                    <a:pt x="29" y="4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50" y="11"/>
                    <a:pt x="70" y="11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89" y="11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11" y="4"/>
                    <a:pt x="140" y="14"/>
                    <a:pt x="140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4"/>
            <p:cNvSpPr/>
            <p:nvPr/>
          </p:nvSpPr>
          <p:spPr bwMode="auto">
            <a:xfrm>
              <a:off x="10010" y="6078"/>
              <a:ext cx="680" cy="510"/>
            </a:xfrm>
            <a:custGeom>
              <a:avLst/>
              <a:gdLst>
                <a:gd name="T0" fmla="*/ 89 w 89"/>
                <a:gd name="T1" fmla="*/ 29 h 67"/>
                <a:gd name="T2" fmla="*/ 89 w 89"/>
                <a:gd name="T3" fmla="*/ 59 h 67"/>
                <a:gd name="T4" fmla="*/ 46 w 89"/>
                <a:gd name="T5" fmla="*/ 67 h 67"/>
                <a:gd name="T6" fmla="*/ 43 w 89"/>
                <a:gd name="T7" fmla="*/ 67 h 67"/>
                <a:gd name="T8" fmla="*/ 0 w 89"/>
                <a:gd name="T9" fmla="*/ 59 h 67"/>
                <a:gd name="T10" fmla="*/ 0 w 89"/>
                <a:gd name="T11" fmla="*/ 29 h 67"/>
                <a:gd name="T12" fmla="*/ 31 w 89"/>
                <a:gd name="T13" fmla="*/ 0 h 67"/>
                <a:gd name="T14" fmla="*/ 45 w 89"/>
                <a:gd name="T15" fmla="*/ 7 h 67"/>
                <a:gd name="T16" fmla="*/ 35 w 89"/>
                <a:gd name="T17" fmla="*/ 41 h 67"/>
                <a:gd name="T18" fmla="*/ 45 w 89"/>
                <a:gd name="T19" fmla="*/ 51 h 67"/>
                <a:gd name="T20" fmla="*/ 54 w 89"/>
                <a:gd name="T21" fmla="*/ 41 h 67"/>
                <a:gd name="T22" fmla="*/ 45 w 89"/>
                <a:gd name="T23" fmla="*/ 7 h 67"/>
                <a:gd name="T24" fmla="*/ 58 w 89"/>
                <a:gd name="T25" fmla="*/ 0 h 67"/>
                <a:gd name="T26" fmla="*/ 89 w 89"/>
                <a:gd name="T27" fmla="*/ 2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9" h="67">
                  <a:moveTo>
                    <a:pt x="89" y="29"/>
                  </a:moveTo>
                  <a:cubicBezTo>
                    <a:pt x="89" y="59"/>
                    <a:pt x="89" y="59"/>
                    <a:pt x="89" y="59"/>
                  </a:cubicBezTo>
                  <a:cubicBezTo>
                    <a:pt x="89" y="59"/>
                    <a:pt x="85" y="67"/>
                    <a:pt x="46" y="67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" y="67"/>
                    <a:pt x="0" y="59"/>
                    <a:pt x="0" y="59"/>
                  </a:cubicBezTo>
                  <a:cubicBezTo>
                    <a:pt x="0" y="59"/>
                    <a:pt x="0" y="59"/>
                    <a:pt x="0" y="29"/>
                  </a:cubicBezTo>
                  <a:cubicBezTo>
                    <a:pt x="0" y="9"/>
                    <a:pt x="19" y="2"/>
                    <a:pt x="31" y="0"/>
                  </a:cubicBezTo>
                  <a:cubicBezTo>
                    <a:pt x="31" y="0"/>
                    <a:pt x="32" y="7"/>
                    <a:pt x="45" y="7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57" y="7"/>
                    <a:pt x="58" y="0"/>
                    <a:pt x="58" y="0"/>
                  </a:cubicBezTo>
                  <a:cubicBezTo>
                    <a:pt x="71" y="2"/>
                    <a:pt x="89" y="9"/>
                    <a:pt x="89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5"/>
            <p:cNvSpPr/>
            <p:nvPr/>
          </p:nvSpPr>
          <p:spPr bwMode="auto">
            <a:xfrm>
              <a:off x="10393" y="5525"/>
              <a:ext cx="92" cy="78"/>
            </a:xfrm>
            <a:custGeom>
              <a:avLst/>
              <a:gdLst>
                <a:gd name="T0" fmla="*/ 0 w 12"/>
                <a:gd name="T1" fmla="*/ 0 h 10"/>
                <a:gd name="T2" fmla="*/ 12 w 12"/>
                <a:gd name="T3" fmla="*/ 2 h 10"/>
                <a:gd name="T4" fmla="*/ 12 w 12"/>
                <a:gd name="T5" fmla="*/ 5 h 10"/>
                <a:gd name="T6" fmla="*/ 12 w 12"/>
                <a:gd name="T7" fmla="*/ 10 h 10"/>
                <a:gd name="T8" fmla="*/ 0 w 12"/>
                <a:gd name="T9" fmla="*/ 8 h 10"/>
                <a:gd name="T10" fmla="*/ 0 w 12"/>
                <a:gd name="T11" fmla="*/ 6 h 10"/>
                <a:gd name="T12" fmla="*/ 0 w 12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0" y="0"/>
                  </a:moveTo>
                  <a:cubicBezTo>
                    <a:pt x="4" y="1"/>
                    <a:pt x="8" y="1"/>
                    <a:pt x="12" y="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2" y="8"/>
                    <a:pt x="12" y="10"/>
                  </a:cubicBezTo>
                  <a:cubicBezTo>
                    <a:pt x="8" y="9"/>
                    <a:pt x="4" y="8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6"/>
            <p:cNvSpPr/>
            <p:nvPr/>
          </p:nvSpPr>
          <p:spPr bwMode="auto">
            <a:xfrm>
              <a:off x="10270" y="3478"/>
              <a:ext cx="215" cy="2065"/>
            </a:xfrm>
            <a:custGeom>
              <a:avLst/>
              <a:gdLst>
                <a:gd name="T0" fmla="*/ 12 w 28"/>
                <a:gd name="T1" fmla="*/ 0 h 270"/>
                <a:gd name="T2" fmla="*/ 28 w 28"/>
                <a:gd name="T3" fmla="*/ 270 h 270"/>
                <a:gd name="T4" fmla="*/ 16 w 28"/>
                <a:gd name="T5" fmla="*/ 268 h 270"/>
                <a:gd name="T6" fmla="*/ 0 w 28"/>
                <a:gd name="T7" fmla="*/ 2 h 270"/>
                <a:gd name="T8" fmla="*/ 12 w 28"/>
                <a:gd name="T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0">
                  <a:moveTo>
                    <a:pt x="12" y="0"/>
                  </a:moveTo>
                  <a:cubicBezTo>
                    <a:pt x="28" y="270"/>
                    <a:pt x="28" y="270"/>
                    <a:pt x="28" y="270"/>
                  </a:cubicBezTo>
                  <a:cubicBezTo>
                    <a:pt x="24" y="269"/>
                    <a:pt x="20" y="269"/>
                    <a:pt x="16" y="26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8" y="1"/>
                    <a:pt x="12" y="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7"/>
            <p:cNvSpPr/>
            <p:nvPr/>
          </p:nvSpPr>
          <p:spPr bwMode="auto">
            <a:xfrm>
              <a:off x="10278" y="6130"/>
              <a:ext cx="145" cy="335"/>
            </a:xfrm>
            <a:custGeom>
              <a:avLst/>
              <a:gdLst>
                <a:gd name="T0" fmla="*/ 31 w 58"/>
                <a:gd name="T1" fmla="*/ 0 h 134"/>
                <a:gd name="T2" fmla="*/ 58 w 58"/>
                <a:gd name="T3" fmla="*/ 104 h 134"/>
                <a:gd name="T4" fmla="*/ 31 w 58"/>
                <a:gd name="T5" fmla="*/ 134 h 134"/>
                <a:gd name="T6" fmla="*/ 0 w 58"/>
                <a:gd name="T7" fmla="*/ 104 h 134"/>
                <a:gd name="T8" fmla="*/ 31 w 58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34">
                  <a:moveTo>
                    <a:pt x="31" y="0"/>
                  </a:moveTo>
                  <a:lnTo>
                    <a:pt x="58" y="104"/>
                  </a:lnTo>
                  <a:lnTo>
                    <a:pt x="31" y="134"/>
                  </a:lnTo>
                  <a:lnTo>
                    <a:pt x="0" y="10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Oval 28"/>
            <p:cNvSpPr>
              <a:spLocks noChangeArrowheads="1"/>
            </p:cNvSpPr>
            <p:nvPr/>
          </p:nvSpPr>
          <p:spPr bwMode="auto">
            <a:xfrm>
              <a:off x="9895" y="1705"/>
              <a:ext cx="590" cy="59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Oval 29"/>
            <p:cNvSpPr>
              <a:spLocks noChangeArrowheads="1"/>
            </p:cNvSpPr>
            <p:nvPr/>
          </p:nvSpPr>
          <p:spPr bwMode="auto">
            <a:xfrm>
              <a:off x="10163" y="5680"/>
              <a:ext cx="375" cy="37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30"/>
            <p:cNvSpPr/>
            <p:nvPr/>
          </p:nvSpPr>
          <p:spPr bwMode="auto">
            <a:xfrm>
              <a:off x="6840" y="4625"/>
              <a:ext cx="3467" cy="4700"/>
            </a:xfrm>
            <a:custGeom>
              <a:avLst/>
              <a:gdLst>
                <a:gd name="T0" fmla="*/ 430 w 454"/>
                <a:gd name="T1" fmla="*/ 18 h 615"/>
                <a:gd name="T2" fmla="*/ 454 w 454"/>
                <a:gd name="T3" fmla="*/ 44 h 615"/>
                <a:gd name="T4" fmla="*/ 375 w 454"/>
                <a:gd name="T5" fmla="*/ 137 h 615"/>
                <a:gd name="T6" fmla="*/ 319 w 454"/>
                <a:gd name="T7" fmla="*/ 127 h 615"/>
                <a:gd name="T8" fmla="*/ 275 w 454"/>
                <a:gd name="T9" fmla="*/ 83 h 615"/>
                <a:gd name="T10" fmla="*/ 286 w 454"/>
                <a:gd name="T11" fmla="*/ 299 h 615"/>
                <a:gd name="T12" fmla="*/ 270 w 454"/>
                <a:gd name="T13" fmla="*/ 615 h 615"/>
                <a:gd name="T14" fmla="*/ 230 w 454"/>
                <a:gd name="T15" fmla="*/ 615 h 615"/>
                <a:gd name="T16" fmla="*/ 230 w 454"/>
                <a:gd name="T17" fmla="*/ 354 h 615"/>
                <a:gd name="T18" fmla="*/ 197 w 454"/>
                <a:gd name="T19" fmla="*/ 279 h 615"/>
                <a:gd name="T20" fmla="*/ 120 w 454"/>
                <a:gd name="T21" fmla="*/ 615 h 615"/>
                <a:gd name="T22" fmla="*/ 80 w 454"/>
                <a:gd name="T23" fmla="*/ 615 h 615"/>
                <a:gd name="T24" fmla="*/ 112 w 454"/>
                <a:gd name="T25" fmla="*/ 348 h 615"/>
                <a:gd name="T26" fmla="*/ 112 w 454"/>
                <a:gd name="T27" fmla="*/ 260 h 615"/>
                <a:gd name="T28" fmla="*/ 92 w 454"/>
                <a:gd name="T29" fmla="*/ 111 h 615"/>
                <a:gd name="T30" fmla="*/ 53 w 454"/>
                <a:gd name="T31" fmla="*/ 168 h 615"/>
                <a:gd name="T32" fmla="*/ 88 w 454"/>
                <a:gd name="T33" fmla="*/ 281 h 615"/>
                <a:gd name="T34" fmla="*/ 56 w 454"/>
                <a:gd name="T35" fmla="*/ 295 h 615"/>
                <a:gd name="T36" fmla="*/ 12 w 454"/>
                <a:gd name="T37" fmla="*/ 204 h 615"/>
                <a:gd name="T38" fmla="*/ 12 w 454"/>
                <a:gd name="T39" fmla="*/ 147 h 615"/>
                <a:gd name="T40" fmla="*/ 58 w 454"/>
                <a:gd name="T41" fmla="*/ 52 h 615"/>
                <a:gd name="T42" fmla="*/ 138 w 454"/>
                <a:gd name="T43" fmla="*/ 9 h 615"/>
                <a:gd name="T44" fmla="*/ 138 w 454"/>
                <a:gd name="T45" fmla="*/ 9 h 615"/>
                <a:gd name="T46" fmla="*/ 183 w 454"/>
                <a:gd name="T47" fmla="*/ 32 h 615"/>
                <a:gd name="T48" fmla="*/ 176 w 454"/>
                <a:gd name="T49" fmla="*/ 164 h 615"/>
                <a:gd name="T50" fmla="*/ 207 w 454"/>
                <a:gd name="T51" fmla="*/ 202 h 615"/>
                <a:gd name="T52" fmla="*/ 230 w 454"/>
                <a:gd name="T53" fmla="*/ 164 h 615"/>
                <a:gd name="T54" fmla="*/ 183 w 454"/>
                <a:gd name="T55" fmla="*/ 32 h 615"/>
                <a:gd name="T56" fmla="*/ 213 w 454"/>
                <a:gd name="T57" fmla="*/ 2 h 615"/>
                <a:gd name="T58" fmla="*/ 286 w 454"/>
                <a:gd name="T59" fmla="*/ 20 h 615"/>
                <a:gd name="T60" fmla="*/ 355 w 454"/>
                <a:gd name="T61" fmla="*/ 87 h 615"/>
                <a:gd name="T62" fmla="*/ 430 w 454"/>
                <a:gd name="T63" fmla="*/ 18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4" h="615">
                  <a:moveTo>
                    <a:pt x="430" y="18"/>
                  </a:moveTo>
                  <a:cubicBezTo>
                    <a:pt x="454" y="44"/>
                    <a:pt x="454" y="44"/>
                    <a:pt x="454" y="4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137"/>
                    <a:pt x="353" y="164"/>
                    <a:pt x="319" y="127"/>
                  </a:cubicBezTo>
                  <a:cubicBezTo>
                    <a:pt x="284" y="91"/>
                    <a:pt x="275" y="83"/>
                    <a:pt x="275" y="83"/>
                  </a:cubicBezTo>
                  <a:cubicBezTo>
                    <a:pt x="275" y="83"/>
                    <a:pt x="288" y="186"/>
                    <a:pt x="286" y="299"/>
                  </a:cubicBezTo>
                  <a:cubicBezTo>
                    <a:pt x="284" y="413"/>
                    <a:pt x="270" y="615"/>
                    <a:pt x="270" y="615"/>
                  </a:cubicBezTo>
                  <a:cubicBezTo>
                    <a:pt x="230" y="615"/>
                    <a:pt x="230" y="615"/>
                    <a:pt x="230" y="615"/>
                  </a:cubicBezTo>
                  <a:cubicBezTo>
                    <a:pt x="230" y="615"/>
                    <a:pt x="247" y="427"/>
                    <a:pt x="230" y="354"/>
                  </a:cubicBezTo>
                  <a:cubicBezTo>
                    <a:pt x="213" y="281"/>
                    <a:pt x="197" y="279"/>
                    <a:pt x="197" y="279"/>
                  </a:cubicBezTo>
                  <a:cubicBezTo>
                    <a:pt x="120" y="615"/>
                    <a:pt x="120" y="615"/>
                    <a:pt x="120" y="615"/>
                  </a:cubicBezTo>
                  <a:cubicBezTo>
                    <a:pt x="80" y="615"/>
                    <a:pt x="80" y="615"/>
                    <a:pt x="80" y="615"/>
                  </a:cubicBezTo>
                  <a:cubicBezTo>
                    <a:pt x="112" y="348"/>
                    <a:pt x="112" y="348"/>
                    <a:pt x="112" y="348"/>
                  </a:cubicBezTo>
                  <a:cubicBezTo>
                    <a:pt x="117" y="305"/>
                    <a:pt x="112" y="260"/>
                    <a:pt x="112" y="26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8" y="281"/>
                    <a:pt x="88" y="281"/>
                    <a:pt x="88" y="281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56" y="295"/>
                    <a:pt x="23" y="237"/>
                    <a:pt x="12" y="204"/>
                  </a:cubicBezTo>
                  <a:cubicBezTo>
                    <a:pt x="0" y="172"/>
                    <a:pt x="12" y="147"/>
                    <a:pt x="12" y="147"/>
                  </a:cubicBezTo>
                  <a:cubicBezTo>
                    <a:pt x="12" y="147"/>
                    <a:pt x="31" y="107"/>
                    <a:pt x="58" y="52"/>
                  </a:cubicBezTo>
                  <a:cubicBezTo>
                    <a:pt x="72" y="22"/>
                    <a:pt x="107" y="12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8" y="9"/>
                    <a:pt x="161" y="32"/>
                    <a:pt x="183" y="32"/>
                  </a:cubicBezTo>
                  <a:cubicBezTo>
                    <a:pt x="176" y="164"/>
                    <a:pt x="176" y="164"/>
                    <a:pt x="176" y="16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30" y="164"/>
                    <a:pt x="230" y="164"/>
                    <a:pt x="230" y="164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205" y="32"/>
                    <a:pt x="213" y="2"/>
                    <a:pt x="213" y="2"/>
                  </a:cubicBezTo>
                  <a:cubicBezTo>
                    <a:pt x="240" y="0"/>
                    <a:pt x="266" y="3"/>
                    <a:pt x="286" y="20"/>
                  </a:cubicBezTo>
                  <a:cubicBezTo>
                    <a:pt x="325" y="52"/>
                    <a:pt x="355" y="87"/>
                    <a:pt x="355" y="87"/>
                  </a:cubicBezTo>
                  <a:lnTo>
                    <a:pt x="43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31"/>
            <p:cNvSpPr/>
            <p:nvPr/>
          </p:nvSpPr>
          <p:spPr bwMode="auto">
            <a:xfrm>
              <a:off x="10073" y="2415"/>
              <a:ext cx="235" cy="535"/>
            </a:xfrm>
            <a:custGeom>
              <a:avLst/>
              <a:gdLst>
                <a:gd name="T0" fmla="*/ 48 w 94"/>
                <a:gd name="T1" fmla="*/ 0 h 214"/>
                <a:gd name="T2" fmla="*/ 94 w 94"/>
                <a:gd name="T3" fmla="*/ 162 h 214"/>
                <a:gd name="T4" fmla="*/ 48 w 94"/>
                <a:gd name="T5" fmla="*/ 214 h 214"/>
                <a:gd name="T6" fmla="*/ 0 w 94"/>
                <a:gd name="T7" fmla="*/ 162 h 214"/>
                <a:gd name="T8" fmla="*/ 48 w 94"/>
                <a:gd name="T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14">
                  <a:moveTo>
                    <a:pt x="48" y="0"/>
                  </a:moveTo>
                  <a:lnTo>
                    <a:pt x="94" y="162"/>
                  </a:lnTo>
                  <a:lnTo>
                    <a:pt x="48" y="214"/>
                  </a:lnTo>
                  <a:lnTo>
                    <a:pt x="0" y="16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32"/>
            <p:cNvSpPr/>
            <p:nvPr/>
          </p:nvSpPr>
          <p:spPr bwMode="auto">
            <a:xfrm>
              <a:off x="10263" y="3385"/>
              <a:ext cx="100" cy="108"/>
            </a:xfrm>
            <a:custGeom>
              <a:avLst/>
              <a:gdLst>
                <a:gd name="T0" fmla="*/ 13 w 13"/>
                <a:gd name="T1" fmla="*/ 12 h 14"/>
                <a:gd name="T2" fmla="*/ 1 w 13"/>
                <a:gd name="T3" fmla="*/ 14 h 14"/>
                <a:gd name="T4" fmla="*/ 0 w 13"/>
                <a:gd name="T5" fmla="*/ 10 h 14"/>
                <a:gd name="T6" fmla="*/ 3 w 13"/>
                <a:gd name="T7" fmla="*/ 1 h 14"/>
                <a:gd name="T8" fmla="*/ 9 w 13"/>
                <a:gd name="T9" fmla="*/ 0 h 14"/>
                <a:gd name="T10" fmla="*/ 12 w 13"/>
                <a:gd name="T11" fmla="*/ 9 h 14"/>
                <a:gd name="T12" fmla="*/ 13 w 13"/>
                <a:gd name="T1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13" y="12"/>
                  </a:moveTo>
                  <a:cubicBezTo>
                    <a:pt x="9" y="13"/>
                    <a:pt x="5" y="13"/>
                    <a:pt x="1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1" y="3"/>
                    <a:pt x="3" y="1"/>
                  </a:cubicBezTo>
                  <a:cubicBezTo>
                    <a:pt x="5" y="1"/>
                    <a:pt x="7" y="1"/>
                    <a:pt x="9" y="0"/>
                  </a:cubicBezTo>
                  <a:cubicBezTo>
                    <a:pt x="11" y="2"/>
                    <a:pt x="12" y="5"/>
                    <a:pt x="12" y="9"/>
                  </a:cubicBezTo>
                  <a:lnTo>
                    <a:pt x="13" y="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33"/>
            <p:cNvSpPr/>
            <p:nvPr/>
          </p:nvSpPr>
          <p:spPr bwMode="auto">
            <a:xfrm>
              <a:off x="9185" y="2590"/>
              <a:ext cx="1100" cy="903"/>
            </a:xfrm>
            <a:custGeom>
              <a:avLst/>
              <a:gdLst>
                <a:gd name="T0" fmla="*/ 141 w 144"/>
                <a:gd name="T1" fmla="*/ 114 h 118"/>
                <a:gd name="T2" fmla="*/ 142 w 144"/>
                <a:gd name="T3" fmla="*/ 118 h 118"/>
                <a:gd name="T4" fmla="*/ 132 w 144"/>
                <a:gd name="T5" fmla="*/ 118 h 118"/>
                <a:gd name="T6" fmla="*/ 0 w 144"/>
                <a:gd name="T7" fmla="*/ 0 h 118"/>
                <a:gd name="T8" fmla="*/ 12 w 144"/>
                <a:gd name="T9" fmla="*/ 0 h 118"/>
                <a:gd name="T10" fmla="*/ 132 w 144"/>
                <a:gd name="T11" fmla="*/ 106 h 118"/>
                <a:gd name="T12" fmla="*/ 144 w 144"/>
                <a:gd name="T13" fmla="*/ 105 h 118"/>
                <a:gd name="T14" fmla="*/ 141 w 144"/>
                <a:gd name="T15" fmla="*/ 11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118">
                  <a:moveTo>
                    <a:pt x="141" y="114"/>
                  </a:moveTo>
                  <a:cubicBezTo>
                    <a:pt x="142" y="118"/>
                    <a:pt x="142" y="118"/>
                    <a:pt x="142" y="118"/>
                  </a:cubicBezTo>
                  <a:cubicBezTo>
                    <a:pt x="138" y="118"/>
                    <a:pt x="135" y="118"/>
                    <a:pt x="132" y="118"/>
                  </a:cubicBezTo>
                  <a:cubicBezTo>
                    <a:pt x="63" y="118"/>
                    <a:pt x="7" y="67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60"/>
                    <a:pt x="70" y="106"/>
                    <a:pt x="132" y="106"/>
                  </a:cubicBezTo>
                  <a:cubicBezTo>
                    <a:pt x="136" y="106"/>
                    <a:pt x="140" y="106"/>
                    <a:pt x="144" y="105"/>
                  </a:cubicBezTo>
                  <a:cubicBezTo>
                    <a:pt x="142" y="107"/>
                    <a:pt x="141" y="110"/>
                    <a:pt x="141" y="114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4"/>
            <p:cNvSpPr/>
            <p:nvPr/>
          </p:nvSpPr>
          <p:spPr bwMode="auto">
            <a:xfrm>
              <a:off x="9178" y="2500"/>
              <a:ext cx="100" cy="90"/>
            </a:xfrm>
            <a:custGeom>
              <a:avLst/>
              <a:gdLst>
                <a:gd name="T0" fmla="*/ 13 w 13"/>
                <a:gd name="T1" fmla="*/ 12 h 12"/>
                <a:gd name="T2" fmla="*/ 1 w 13"/>
                <a:gd name="T3" fmla="*/ 12 h 12"/>
                <a:gd name="T4" fmla="*/ 0 w 13"/>
                <a:gd name="T5" fmla="*/ 0 h 12"/>
                <a:gd name="T6" fmla="*/ 12 w 13"/>
                <a:gd name="T7" fmla="*/ 0 h 12"/>
                <a:gd name="T8" fmla="*/ 13 w 13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4"/>
                    <a:pt x="12" y="8"/>
                    <a:pt x="13" y="1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5"/>
            <p:cNvSpPr/>
            <p:nvPr/>
          </p:nvSpPr>
          <p:spPr bwMode="auto">
            <a:xfrm>
              <a:off x="8153" y="2500"/>
              <a:ext cx="1032" cy="138"/>
            </a:xfrm>
            <a:custGeom>
              <a:avLst/>
              <a:gdLst>
                <a:gd name="T0" fmla="*/ 135 w 135"/>
                <a:gd name="T1" fmla="*/ 12 h 18"/>
                <a:gd name="T2" fmla="*/ 3 w 135"/>
                <a:gd name="T3" fmla="*/ 18 h 18"/>
                <a:gd name="T4" fmla="*/ 0 w 135"/>
                <a:gd name="T5" fmla="*/ 6 h 18"/>
                <a:gd name="T6" fmla="*/ 134 w 135"/>
                <a:gd name="T7" fmla="*/ 0 h 18"/>
                <a:gd name="T8" fmla="*/ 135 w 135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8">
                  <a:moveTo>
                    <a:pt x="135" y="12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2" y="14"/>
                    <a:pt x="2" y="10"/>
                    <a:pt x="0" y="6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4" y="4"/>
                    <a:pt x="134" y="8"/>
                    <a:pt x="135" y="1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36"/>
            <p:cNvSpPr>
              <a:spLocks noChangeArrowheads="1"/>
            </p:cNvSpPr>
            <p:nvPr/>
          </p:nvSpPr>
          <p:spPr bwMode="auto">
            <a:xfrm>
              <a:off x="7695" y="3493"/>
              <a:ext cx="1085" cy="108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7"/>
            <p:cNvSpPr/>
            <p:nvPr/>
          </p:nvSpPr>
          <p:spPr bwMode="auto">
            <a:xfrm>
              <a:off x="8185" y="4870"/>
              <a:ext cx="412" cy="1298"/>
            </a:xfrm>
            <a:custGeom>
              <a:avLst/>
              <a:gdLst>
                <a:gd name="T0" fmla="*/ 21 w 165"/>
                <a:gd name="T1" fmla="*/ 0 h 519"/>
                <a:gd name="T2" fmla="*/ 165 w 165"/>
                <a:gd name="T3" fmla="*/ 403 h 519"/>
                <a:gd name="T4" fmla="*/ 94 w 165"/>
                <a:gd name="T5" fmla="*/ 519 h 519"/>
                <a:gd name="T6" fmla="*/ 0 w 165"/>
                <a:gd name="T7" fmla="*/ 403 h 519"/>
                <a:gd name="T8" fmla="*/ 21 w 165"/>
                <a:gd name="T9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519">
                  <a:moveTo>
                    <a:pt x="21" y="0"/>
                  </a:moveTo>
                  <a:lnTo>
                    <a:pt x="165" y="403"/>
                  </a:lnTo>
                  <a:lnTo>
                    <a:pt x="94" y="519"/>
                  </a:lnTo>
                  <a:lnTo>
                    <a:pt x="0" y="40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8"/>
            <p:cNvSpPr/>
            <p:nvPr/>
          </p:nvSpPr>
          <p:spPr bwMode="auto">
            <a:xfrm>
              <a:off x="8108" y="2545"/>
              <a:ext cx="70" cy="93"/>
            </a:xfrm>
            <a:custGeom>
              <a:avLst/>
              <a:gdLst>
                <a:gd name="T0" fmla="*/ 9 w 9"/>
                <a:gd name="T1" fmla="*/ 12 h 12"/>
                <a:gd name="T2" fmla="*/ 3 w 9"/>
                <a:gd name="T3" fmla="*/ 12 h 12"/>
                <a:gd name="T4" fmla="*/ 0 w 9"/>
                <a:gd name="T5" fmla="*/ 0 h 12"/>
                <a:gd name="T6" fmla="*/ 6 w 9"/>
                <a:gd name="T7" fmla="*/ 0 h 12"/>
                <a:gd name="T8" fmla="*/ 9 w 9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9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8"/>
                    <a:pt x="2" y="4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4"/>
                    <a:pt x="8" y="8"/>
                    <a:pt x="9" y="12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9"/>
            <p:cNvSpPr/>
            <p:nvPr/>
          </p:nvSpPr>
          <p:spPr bwMode="auto">
            <a:xfrm>
              <a:off x="7443" y="2615"/>
              <a:ext cx="505" cy="383"/>
            </a:xfrm>
            <a:custGeom>
              <a:avLst/>
              <a:gdLst>
                <a:gd name="T0" fmla="*/ 66 w 66"/>
                <a:gd name="T1" fmla="*/ 21 h 50"/>
                <a:gd name="T2" fmla="*/ 66 w 66"/>
                <a:gd name="T3" fmla="*/ 44 h 50"/>
                <a:gd name="T4" fmla="*/ 34 w 66"/>
                <a:gd name="T5" fmla="*/ 50 h 50"/>
                <a:gd name="T6" fmla="*/ 32 w 66"/>
                <a:gd name="T7" fmla="*/ 50 h 50"/>
                <a:gd name="T8" fmla="*/ 0 w 66"/>
                <a:gd name="T9" fmla="*/ 44 h 50"/>
                <a:gd name="T10" fmla="*/ 0 w 66"/>
                <a:gd name="T11" fmla="*/ 21 h 50"/>
                <a:gd name="T12" fmla="*/ 23 w 66"/>
                <a:gd name="T13" fmla="*/ 0 h 50"/>
                <a:gd name="T14" fmla="*/ 33 w 66"/>
                <a:gd name="T15" fmla="*/ 5 h 50"/>
                <a:gd name="T16" fmla="*/ 26 w 66"/>
                <a:gd name="T17" fmla="*/ 30 h 50"/>
                <a:gd name="T18" fmla="*/ 33 w 66"/>
                <a:gd name="T19" fmla="*/ 38 h 50"/>
                <a:gd name="T20" fmla="*/ 40 w 66"/>
                <a:gd name="T21" fmla="*/ 30 h 50"/>
                <a:gd name="T22" fmla="*/ 33 w 66"/>
                <a:gd name="T23" fmla="*/ 5 h 50"/>
                <a:gd name="T24" fmla="*/ 43 w 66"/>
                <a:gd name="T25" fmla="*/ 0 h 50"/>
                <a:gd name="T26" fmla="*/ 66 w 66"/>
                <a:gd name="T2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50">
                  <a:moveTo>
                    <a:pt x="66" y="21"/>
                  </a:moveTo>
                  <a:cubicBezTo>
                    <a:pt x="66" y="44"/>
                    <a:pt x="66" y="44"/>
                    <a:pt x="66" y="44"/>
                  </a:cubicBezTo>
                  <a:cubicBezTo>
                    <a:pt x="66" y="44"/>
                    <a:pt x="63" y="50"/>
                    <a:pt x="34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" y="50"/>
                    <a:pt x="0" y="44"/>
                    <a:pt x="0" y="44"/>
                  </a:cubicBezTo>
                  <a:cubicBezTo>
                    <a:pt x="0" y="44"/>
                    <a:pt x="0" y="44"/>
                    <a:pt x="0" y="21"/>
                  </a:cubicBezTo>
                  <a:cubicBezTo>
                    <a:pt x="0" y="6"/>
                    <a:pt x="14" y="2"/>
                    <a:pt x="23" y="0"/>
                  </a:cubicBezTo>
                  <a:cubicBezTo>
                    <a:pt x="23" y="0"/>
                    <a:pt x="24" y="5"/>
                    <a:pt x="33" y="5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42" y="5"/>
                    <a:pt x="43" y="0"/>
                    <a:pt x="43" y="0"/>
                  </a:cubicBezTo>
                  <a:cubicBezTo>
                    <a:pt x="53" y="2"/>
                    <a:pt x="66" y="6"/>
                    <a:pt x="66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Oval 40"/>
            <p:cNvSpPr>
              <a:spLocks noChangeArrowheads="1"/>
            </p:cNvSpPr>
            <p:nvPr/>
          </p:nvSpPr>
          <p:spPr bwMode="auto">
            <a:xfrm>
              <a:off x="7558" y="2315"/>
              <a:ext cx="282" cy="28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41"/>
            <p:cNvSpPr/>
            <p:nvPr/>
          </p:nvSpPr>
          <p:spPr bwMode="auto">
            <a:xfrm>
              <a:off x="7643" y="2653"/>
              <a:ext cx="105" cy="253"/>
            </a:xfrm>
            <a:custGeom>
              <a:avLst/>
              <a:gdLst>
                <a:gd name="T0" fmla="*/ 21 w 42"/>
                <a:gd name="T1" fmla="*/ 0 h 101"/>
                <a:gd name="T2" fmla="*/ 42 w 42"/>
                <a:gd name="T3" fmla="*/ 76 h 101"/>
                <a:gd name="T4" fmla="*/ 21 w 42"/>
                <a:gd name="T5" fmla="*/ 101 h 101"/>
                <a:gd name="T6" fmla="*/ 0 w 42"/>
                <a:gd name="T7" fmla="*/ 76 h 101"/>
                <a:gd name="T8" fmla="*/ 21 w 42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1">
                  <a:moveTo>
                    <a:pt x="21" y="0"/>
                  </a:moveTo>
                  <a:lnTo>
                    <a:pt x="42" y="76"/>
                  </a:lnTo>
                  <a:lnTo>
                    <a:pt x="21" y="101"/>
                  </a:lnTo>
                  <a:lnTo>
                    <a:pt x="0" y="7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42"/>
            <p:cNvSpPr/>
            <p:nvPr/>
          </p:nvSpPr>
          <p:spPr bwMode="auto">
            <a:xfrm>
              <a:off x="7215" y="2203"/>
              <a:ext cx="962" cy="963"/>
            </a:xfrm>
            <a:custGeom>
              <a:avLst/>
              <a:gdLst>
                <a:gd name="T0" fmla="*/ 63 w 126"/>
                <a:gd name="T1" fmla="*/ 6 h 126"/>
                <a:gd name="T2" fmla="*/ 6 w 126"/>
                <a:gd name="T3" fmla="*/ 63 h 126"/>
                <a:gd name="T4" fmla="*/ 63 w 126"/>
                <a:gd name="T5" fmla="*/ 120 h 126"/>
                <a:gd name="T6" fmla="*/ 120 w 126"/>
                <a:gd name="T7" fmla="*/ 63 h 126"/>
                <a:gd name="T8" fmla="*/ 120 w 126"/>
                <a:gd name="T9" fmla="*/ 57 h 126"/>
                <a:gd name="T10" fmla="*/ 126 w 126"/>
                <a:gd name="T11" fmla="*/ 57 h 126"/>
                <a:gd name="T12" fmla="*/ 126 w 126"/>
                <a:gd name="T13" fmla="*/ 63 h 126"/>
                <a:gd name="T14" fmla="*/ 63 w 126"/>
                <a:gd name="T15" fmla="*/ 126 h 126"/>
                <a:gd name="T16" fmla="*/ 0 w 126"/>
                <a:gd name="T17" fmla="*/ 63 h 126"/>
                <a:gd name="T18" fmla="*/ 63 w 126"/>
                <a:gd name="T19" fmla="*/ 0 h 126"/>
                <a:gd name="T20" fmla="*/ 123 w 126"/>
                <a:gd name="T21" fmla="*/ 45 h 126"/>
                <a:gd name="T22" fmla="*/ 117 w 126"/>
                <a:gd name="T23" fmla="*/ 45 h 126"/>
                <a:gd name="T24" fmla="*/ 63 w 126"/>
                <a:gd name="T2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126">
                  <a:moveTo>
                    <a:pt x="63" y="6"/>
                  </a:moveTo>
                  <a:cubicBezTo>
                    <a:pt x="32" y="6"/>
                    <a:pt x="6" y="31"/>
                    <a:pt x="6" y="63"/>
                  </a:cubicBezTo>
                  <a:cubicBezTo>
                    <a:pt x="6" y="94"/>
                    <a:pt x="32" y="120"/>
                    <a:pt x="63" y="120"/>
                  </a:cubicBezTo>
                  <a:cubicBezTo>
                    <a:pt x="95" y="120"/>
                    <a:pt x="120" y="94"/>
                    <a:pt x="120" y="63"/>
                  </a:cubicBezTo>
                  <a:cubicBezTo>
                    <a:pt x="120" y="61"/>
                    <a:pt x="120" y="59"/>
                    <a:pt x="120" y="57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126" y="59"/>
                    <a:pt x="126" y="61"/>
                    <a:pt x="126" y="63"/>
                  </a:cubicBezTo>
                  <a:cubicBezTo>
                    <a:pt x="126" y="98"/>
                    <a:pt x="98" y="126"/>
                    <a:pt x="63" y="126"/>
                  </a:cubicBezTo>
                  <a:cubicBezTo>
                    <a:pt x="29" y="126"/>
                    <a:pt x="0" y="98"/>
                    <a:pt x="0" y="63"/>
                  </a:cubicBezTo>
                  <a:cubicBezTo>
                    <a:pt x="0" y="28"/>
                    <a:pt x="29" y="0"/>
                    <a:pt x="63" y="0"/>
                  </a:cubicBezTo>
                  <a:cubicBezTo>
                    <a:pt x="92" y="0"/>
                    <a:pt x="116" y="19"/>
                    <a:pt x="123" y="45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0" y="22"/>
                    <a:pt x="89" y="6"/>
                    <a:pt x="63" y="6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66285" y="2028190"/>
            <a:ext cx="7289936" cy="4045585"/>
            <a:chOff x="7414" y="3194"/>
            <a:chExt cx="10979" cy="6371"/>
          </a:xfrm>
        </p:grpSpPr>
        <p:sp>
          <p:nvSpPr>
            <p:cNvPr id="11" name="椭圆 10"/>
            <p:cNvSpPr/>
            <p:nvPr/>
          </p:nvSpPr>
          <p:spPr>
            <a:xfrm>
              <a:off x="7414" y="3318"/>
              <a:ext cx="1048" cy="1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1</a:t>
              </a:r>
              <a:endParaRPr lang="en-US" altLang="zh-CN" sz="2800" b="1" dirty="0"/>
            </a:p>
          </p:txBody>
        </p:sp>
        <p:sp>
          <p:nvSpPr>
            <p:cNvPr id="18" name="椭圆 17"/>
            <p:cNvSpPr/>
            <p:nvPr/>
          </p:nvSpPr>
          <p:spPr>
            <a:xfrm>
              <a:off x="7414" y="7256"/>
              <a:ext cx="1048" cy="1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4</a:t>
              </a:r>
              <a:endParaRPr lang="en-US" altLang="zh-CN" sz="2800" b="1" dirty="0"/>
            </a:p>
          </p:txBody>
        </p:sp>
        <p:sp>
          <p:nvSpPr>
            <p:cNvPr id="23" name="椭圆 22"/>
            <p:cNvSpPr/>
            <p:nvPr/>
          </p:nvSpPr>
          <p:spPr>
            <a:xfrm>
              <a:off x="7414" y="8517"/>
              <a:ext cx="1048" cy="1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5</a:t>
              </a:r>
              <a:endParaRPr lang="en-US" altLang="zh-CN" sz="2800" b="1" dirty="0"/>
            </a:p>
          </p:txBody>
        </p:sp>
        <p:sp>
          <p:nvSpPr>
            <p:cNvPr id="25" name="椭圆 24"/>
            <p:cNvSpPr/>
            <p:nvPr/>
          </p:nvSpPr>
          <p:spPr>
            <a:xfrm>
              <a:off x="7414" y="4699"/>
              <a:ext cx="1048" cy="1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2</a:t>
              </a:r>
              <a:endParaRPr lang="en-US" altLang="zh-CN" sz="2800" b="1" dirty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7414" y="5954"/>
              <a:ext cx="1048" cy="1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3</a:t>
              </a:r>
              <a:endParaRPr lang="en-US" altLang="zh-CN" sz="2800" b="1" dirty="0"/>
            </a:p>
          </p:txBody>
        </p:sp>
        <p:grpSp>
          <p:nvGrpSpPr>
            <p:cNvPr id="113" name="组合 112"/>
            <p:cNvGrpSpPr/>
            <p:nvPr/>
          </p:nvGrpSpPr>
          <p:grpSpPr>
            <a:xfrm>
              <a:off x="8507" y="3194"/>
              <a:ext cx="9794" cy="6371"/>
              <a:chOff x="9284" y="3194"/>
              <a:chExt cx="8572" cy="6371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9284" y="4648"/>
                <a:ext cx="4395" cy="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实习企业确定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9284" y="3357"/>
                <a:ext cx="3021" cy="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制度备案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9284" y="7312"/>
                <a:ext cx="4409" cy="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学生补贴申报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4780" y="3194"/>
                <a:ext cx="3076" cy="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事前核查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9284" y="6035"/>
                <a:ext cx="3165" cy="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考勤管理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9324" y="8568"/>
                <a:ext cx="3006" cy="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学校核查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3582" y="4488"/>
              <a:ext cx="4811" cy="5077"/>
              <a:chOff x="9683" y="3069"/>
              <a:chExt cx="4741" cy="5077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10885" y="4376"/>
                <a:ext cx="3539" cy="101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上报材料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9698" y="3229"/>
                <a:ext cx="1048" cy="104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r>
                  <a:rPr lang="en-US" altLang="zh-CN" sz="2000" b="1" dirty="0"/>
                  <a:t>7</a:t>
                </a:r>
                <a:endParaRPr lang="en-US" altLang="zh-CN" sz="2000" b="1" dirty="0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0885" y="3069"/>
                <a:ext cx="3506" cy="101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校内公示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0909" y="7027"/>
                <a:ext cx="3428" cy="101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资金拔付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9683" y="7098"/>
                <a:ext cx="1048" cy="104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r>
                  <a:rPr lang="en-US" altLang="zh-CN" sz="2000" b="1" dirty="0"/>
                  <a:t>10</a:t>
                </a:r>
                <a:endParaRPr lang="en-US" altLang="zh-CN" sz="2000" b="1" dirty="0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9683" y="4565"/>
                <a:ext cx="1048" cy="104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r>
                  <a:rPr lang="en-US" altLang="zh-CN" sz="2800" b="1" dirty="0"/>
                  <a:t>8</a:t>
                </a:r>
                <a:endParaRPr lang="en-US" altLang="zh-CN" sz="2800" b="1" dirty="0"/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9683" y="5842"/>
                <a:ext cx="1048" cy="104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r>
                  <a:rPr lang="en-US" altLang="zh-CN" sz="2800" b="1" dirty="0"/>
                  <a:t>9</a:t>
                </a:r>
                <a:endParaRPr lang="en-US" altLang="zh-CN" sz="2800" b="1" dirty="0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10909" y="5698"/>
                <a:ext cx="3514" cy="101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lvl="0">
                  <a:lnSpc>
                    <a:spcPct val="90000"/>
                  </a:lnSpc>
                </a:pPr>
                <a:r>
                  <a:rPr lang="zh-CN" altLang="en-US" sz="4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仿宋" panose="02010609060101010101" charset="-122"/>
                    <a:ea typeface="仿宋" panose="02010609060101010101" charset="-122"/>
                  </a:rPr>
                  <a:t>补贴审核</a:t>
                </a:r>
                <a:endParaRPr lang="zh-CN" alt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9698" y="3251"/>
                <a:ext cx="1048" cy="104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r>
                  <a:rPr lang="en-US" altLang="zh-CN" sz="2000" b="1" dirty="0"/>
                  <a:t>7</a:t>
                </a:r>
                <a:endParaRPr lang="en-US" altLang="zh-CN" sz="2000" b="1" dirty="0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9683" y="4587"/>
                <a:ext cx="1048" cy="104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r>
                  <a:rPr lang="en-US" altLang="zh-CN" sz="2800" b="1" dirty="0"/>
                  <a:t>8</a:t>
                </a:r>
                <a:endParaRPr lang="en-US" altLang="zh-CN" sz="2800" b="1" dirty="0"/>
              </a:p>
            </p:txBody>
          </p:sp>
        </p:grpSp>
        <p:sp>
          <p:nvSpPr>
            <p:cNvPr id="42" name="椭圆 41"/>
            <p:cNvSpPr/>
            <p:nvPr/>
          </p:nvSpPr>
          <p:spPr>
            <a:xfrm>
              <a:off x="13597" y="3332"/>
              <a:ext cx="1048" cy="1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6</a:t>
              </a:r>
              <a:endParaRPr lang="en-US" altLang="zh-CN" sz="2800" b="1" dirty="0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13612" y="3336"/>
              <a:ext cx="1048" cy="1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r>
                <a:rPr lang="en-US" altLang="zh-CN" sz="2800" b="1" dirty="0"/>
                <a:t>6</a:t>
              </a:r>
              <a:endParaRPr lang="en-US" altLang="zh-CN" sz="28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307340" y="1096010"/>
            <a:ext cx="11577955" cy="563499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291655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制度备案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5065" y="2141220"/>
            <a:ext cx="6368415" cy="35439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70000"/>
              </a:lnSpc>
            </a:pPr>
            <a:r>
              <a:rPr lang="en-US" altLang="zh-CN" sz="4400" b="1">
                <a:latin typeface="仿宋" panose="02010609060101010101" charset="-122"/>
                <a:ea typeface="仿宋" panose="02010609060101010101" charset="-122"/>
              </a:rPr>
              <a:t>    </a:t>
            </a:r>
            <a:r>
              <a:rPr lang="zh-CN" altLang="en-US" sz="4400" b="1">
                <a:latin typeface="仿宋" panose="02010609060101010101" charset="-122"/>
                <a:ea typeface="仿宋" panose="02010609060101010101" charset="-122"/>
              </a:rPr>
              <a:t>申请实习补贴的学校应当向市能力处上报实习管理相关制度文件。</a:t>
            </a:r>
            <a:endParaRPr lang="zh-CN" altLang="en-US" sz="4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82485" y="1749425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94005" y="1096645"/>
            <a:ext cx="11591290" cy="56076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401383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实习企业确定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1340" y="1654175"/>
            <a:ext cx="11112500" cy="4829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 sz="4400">
                <a:latin typeface="仿宋" panose="02010609060101010101" charset="-122"/>
                <a:ea typeface="仿宋" panose="02010609060101010101" charset="-122"/>
              </a:rPr>
              <a:t>    </a:t>
            </a:r>
            <a:r>
              <a:rPr lang="zh-CN" altLang="en-US" sz="4400" b="1">
                <a:latin typeface="仿宋" panose="02010609060101010101" charset="-122"/>
                <a:ea typeface="仿宋" panose="02010609060101010101" charset="-122"/>
              </a:rPr>
              <a:t>学校应当选择</a:t>
            </a:r>
            <a:r>
              <a:rPr lang="zh-CN" altLang="en-US" sz="4400" b="1" u="sng">
                <a:latin typeface="仿宋" panose="02010609060101010101" charset="-122"/>
                <a:ea typeface="仿宋" panose="02010609060101010101" charset="-122"/>
              </a:rPr>
              <a:t>合法经营</a:t>
            </a:r>
            <a:r>
              <a:rPr lang="zh-CN" altLang="en-US" sz="4400" b="1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zh-CN" altLang="en-US" sz="4400" b="1" u="sng">
                <a:latin typeface="仿宋" panose="02010609060101010101" charset="-122"/>
                <a:ea typeface="仿宋" panose="02010609060101010101" charset="-122"/>
              </a:rPr>
              <a:t>管理规范</a:t>
            </a:r>
            <a:r>
              <a:rPr lang="zh-CN" altLang="en-US" sz="4400" b="1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zh-CN" altLang="en-US" sz="4400" b="1" u="sng">
                <a:latin typeface="仿宋" panose="02010609060101010101" charset="-122"/>
                <a:ea typeface="仿宋" panose="02010609060101010101" charset="-122"/>
              </a:rPr>
              <a:t>实习设备完备</a:t>
            </a:r>
            <a:r>
              <a:rPr lang="zh-CN" altLang="en-US" sz="4400" b="1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zh-CN" altLang="en-US" sz="4400" b="1" u="sng">
                <a:latin typeface="仿宋" panose="02010609060101010101" charset="-122"/>
                <a:ea typeface="仿宋" panose="02010609060101010101" charset="-122"/>
              </a:rPr>
              <a:t>符合安全生产法律法规</a:t>
            </a:r>
            <a:r>
              <a:rPr lang="zh-CN" altLang="en-US" sz="4400" b="1">
                <a:latin typeface="仿宋" panose="02010609060101010101" charset="-122"/>
                <a:ea typeface="仿宋" panose="02010609060101010101" charset="-122"/>
              </a:rPr>
              <a:t>要求的实习单位安排学生实习。在确定实习单位之前，学校应进行</a:t>
            </a:r>
            <a:r>
              <a:rPr lang="zh-CN" altLang="en-US" sz="4400" b="1" u="sng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实地考察评估</a:t>
            </a:r>
            <a:r>
              <a:rPr lang="zh-CN" altLang="en-US" sz="4400" b="1">
                <a:latin typeface="仿宋" panose="02010609060101010101" charset="-122"/>
                <a:ea typeface="仿宋" panose="02010609060101010101" charset="-122"/>
              </a:rPr>
              <a:t>形成书面报告，并在系统中录入。</a:t>
            </a:r>
            <a:endParaRPr lang="zh-CN" altLang="en-US" sz="4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82485" y="1749425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307340" y="1096645"/>
            <a:ext cx="11591290" cy="56076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291655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考勤管理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53820" y="2038985"/>
            <a:ext cx="4590415" cy="4558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sz="4400" b="1">
                <a:latin typeface="仿宋" panose="02010609060101010101" charset="-122"/>
                <a:ea typeface="仿宋" panose="02010609060101010101" charset="-122"/>
              </a:rPr>
              <a:t>学校与企业应建立学生实习</a:t>
            </a:r>
            <a:r>
              <a:rPr sz="4400" b="1">
                <a:ln/>
                <a:solidFill>
                  <a:schemeClr val="tx1"/>
                </a:solidFill>
                <a:effectLst/>
                <a:latin typeface="仿宋" panose="02010609060101010101" charset="-122"/>
                <a:ea typeface="仿宋" panose="02010609060101010101" charset="-122"/>
              </a:rPr>
              <a:t>考勤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台帐及实习检查日志，并在系统中及时录入</a:t>
            </a:r>
            <a:r>
              <a:rPr sz="4400" b="1" u="sng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考勤记录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。</a:t>
            </a:r>
            <a:endParaRPr sz="4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70700" y="1746250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650990" y="2038985"/>
            <a:ext cx="5053965" cy="4558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sz="4400" b="1">
                <a:latin typeface="仿宋" panose="02010609060101010101" charset="-122"/>
                <a:ea typeface="仿宋" panose="02010609060101010101" charset="-122"/>
              </a:rPr>
              <a:t>实习完成，学生应提交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实习报告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，学校出具学生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实习考核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结果、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实习总结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等材料，并上传系统。</a:t>
            </a:r>
            <a:endParaRPr sz="4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88340" y="1668780"/>
            <a:ext cx="665480" cy="6654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r>
              <a:rPr lang="en-US" altLang="zh-CN" sz="2800" b="1" dirty="0"/>
              <a:t>1</a:t>
            </a:r>
            <a:endParaRPr lang="en-US" altLang="zh-CN" sz="2800" b="1" dirty="0"/>
          </a:p>
        </p:txBody>
      </p:sp>
      <p:sp>
        <p:nvSpPr>
          <p:cNvPr id="7" name="椭圆 6"/>
          <p:cNvSpPr/>
          <p:nvPr/>
        </p:nvSpPr>
        <p:spPr>
          <a:xfrm>
            <a:off x="6075045" y="1668780"/>
            <a:ext cx="665480" cy="6654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r>
              <a:rPr lang="en-US" altLang="zh-CN" sz="2800" b="1" dirty="0"/>
              <a:t>2</a:t>
            </a:r>
            <a:endParaRPr lang="en-US" altLang="zh-C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307340" y="1096645"/>
            <a:ext cx="11591290" cy="56076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401383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学生补贴申报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6240" y="1249045"/>
            <a:ext cx="11565255" cy="53022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en-US" altLang="zh-CN" sz="44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en-US" altLang="zh-CN" sz="4400" b="1">
                <a:latin typeface="仿宋" panose="02010609060101010101" charset="-122"/>
                <a:ea typeface="仿宋" panose="02010609060101010101" charset="-122"/>
              </a:rPr>
              <a:t>1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.班主任负责收集实习协议（包括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知情同意书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安全责任书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接收函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实习记录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学生本人银行卡复印件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）、</a:t>
            </a:r>
            <a:r>
              <a:rPr sz="4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实习计划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sz="4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实习责任保险单据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、学生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实习报告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、学生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实习考核结果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实习总结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等材料。</a:t>
            </a:r>
            <a:endParaRPr sz="4400" b="1"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sz="4400" b="1">
                <a:latin typeface="仿宋" panose="02010609060101010101" charset="-122"/>
                <a:ea typeface="仿宋" panose="02010609060101010101" charset="-122"/>
              </a:rPr>
              <a:t>  2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.班主任负责核查实习</a:t>
            </a:r>
            <a:r>
              <a:rPr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考勤日志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、实习检查记录、实习人数、时间及补贴金额。</a:t>
            </a:r>
            <a:endParaRPr sz="4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82485" y="1749425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54025" y="1096645"/>
            <a:ext cx="11591290" cy="56076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291655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学校核查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5065" y="2040890"/>
            <a:ext cx="6672580" cy="35439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70000"/>
              </a:lnSpc>
            </a:pPr>
            <a:r>
              <a:rPr lang="en-US" altLang="zh-CN" sz="4400">
                <a:latin typeface="仿宋" panose="02010609060101010101" charset="-122"/>
                <a:ea typeface="仿宋" panose="02010609060101010101" charset="-122"/>
              </a:rPr>
              <a:t>    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学校应当对所申报学生</a:t>
            </a:r>
            <a:r>
              <a:rPr lang="zh-CN" sz="4400" b="1">
                <a:latin typeface="仿宋" panose="02010609060101010101" charset="-122"/>
                <a:ea typeface="仿宋" panose="02010609060101010101" charset="-122"/>
              </a:rPr>
              <a:t>的</a:t>
            </a:r>
            <a:r>
              <a:rPr sz="4400" b="1">
                <a:latin typeface="仿宋" panose="02010609060101010101" charset="-122"/>
                <a:ea typeface="仿宋" panose="02010609060101010101" charset="-122"/>
              </a:rPr>
              <a:t>实习补贴申报材料进行核查后在系统进行申报。</a:t>
            </a:r>
            <a:endParaRPr sz="4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82485" y="1749425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67335" y="1029970"/>
            <a:ext cx="11657330" cy="57175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>
              <a:lnSpc>
                <a:spcPct val="130000"/>
              </a:lnSpc>
            </a:pPr>
            <a:r>
              <a:rPr lang="en-US" altLang="zh-CN" sz="44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1.市能力处聘请会计师事务所对各学校申报的实习补贴材料进行核查。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27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lang="en-US" altLang="zh-CN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2.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核查完毕，形成公示名单。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291655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事前核查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035165" y="1789430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94310" y="1029970"/>
            <a:ext cx="11864340" cy="57175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>
              <a:lnSpc>
                <a:spcPct val="160000"/>
              </a:lnSpc>
            </a:pPr>
            <a:r>
              <a:rPr lang="en-US" altLang="zh-CN" sz="40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lang="en-US" altLang="zh-CN" sz="60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学校应将拟获得补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贴的学生及补贴金额在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lang="zh-CN" altLang="en-US"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校内公示7日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291655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校内公示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049135" y="1749425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60985" y="989965"/>
            <a:ext cx="11630025" cy="57175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>
              <a:lnSpc>
                <a:spcPct val="130000"/>
              </a:lnSpc>
            </a:pPr>
            <a:r>
              <a:rPr lang="en-US" altLang="zh-CN" sz="40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公示无异议后，学校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将各项资料和报告提交市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人力资源和社会保障局职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业能力建设处（简称市能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力处）。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291655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上报材料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88075" y="1617345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38125" y="989965"/>
            <a:ext cx="11699875" cy="57175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44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lang="en-US" altLang="zh-CN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市能力处根据上报材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料，对各学校申报的学生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实习补贴材料及补贴金额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进行审核。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291655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补贴审核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05015" y="1749425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328295" y="971550"/>
            <a:ext cx="11535410" cy="57175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>
              <a:lnSpc>
                <a:spcPct val="160000"/>
              </a:lnSpc>
            </a:pPr>
            <a:r>
              <a:rPr lang="en-US" altLang="zh-CN" sz="44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lang="en-US" altLang="zh-CN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民办学校实习补贴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经费由市人力资源和社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会保障局年度部门发放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给各相关学校。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291655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资金拔付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45605" y="1579245"/>
            <a:ext cx="6779260" cy="4958080"/>
          </a:xfrm>
          <a:prstGeom prst="rect">
            <a:avLst/>
          </a:prstGeom>
          <a:blipFill rotWithShape="1">
            <a:blip r:embed="rId1">
              <a:alphaModFix amt="1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970" y="-12700"/>
            <a:ext cx="12814300" cy="689102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" name="矩形: 圆角 3"/>
          <p:cNvSpPr/>
          <p:nvPr/>
        </p:nvSpPr>
        <p:spPr bwMode="auto">
          <a:xfrm>
            <a:off x="3146425" y="2842895"/>
            <a:ext cx="5854065" cy="1987550"/>
          </a:xfrm>
          <a:prstGeom prst="roundRect">
            <a:avLst>
              <a:gd name="adj" fmla="val 949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5400"/>
              <a:t>   </a:t>
            </a:r>
            <a:r>
              <a:rPr lang="zh-CN" altLang="en-US" sz="5400" b="1">
                <a:latin typeface="楷体" panose="02010609060101010101" charset="-122"/>
                <a:ea typeface="楷体" panose="02010609060101010101" charset="-122"/>
              </a:rPr>
              <a:t>补贴发放程序</a:t>
            </a:r>
            <a:r>
              <a:rPr lang="zh-CN" sz="6600"/>
              <a:t> </a:t>
            </a:r>
            <a:endParaRPr lang="zh-CN" altLang="en-US" sz="2800"/>
          </a:p>
        </p:txBody>
      </p:sp>
      <p:sp>
        <p:nvSpPr>
          <p:cNvPr id="20" name="文本框 19"/>
          <p:cNvSpPr txBox="1"/>
          <p:nvPr/>
        </p:nvSpPr>
        <p:spPr>
          <a:xfrm>
            <a:off x="6227445" y="4610735"/>
            <a:ext cx="545465" cy="572770"/>
          </a:xfrm>
          <a:prstGeom prst="rect">
            <a:avLst/>
          </a:prstGeom>
          <a:noFill/>
        </p:spPr>
        <p:txBody>
          <a:bodyPr wrap="none" anchor="ctr">
            <a:normAutofit fontScale="67500" lnSpcReduction="20000"/>
          </a:bodyPr>
          <a:lstStyle/>
          <a:p>
            <a:pPr algn="ctr"/>
            <a:endParaRPr lang="en-US" altLang="zh-CN" sz="48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1" name="七角星 20"/>
          <p:cNvSpPr/>
          <p:nvPr/>
        </p:nvSpPr>
        <p:spPr>
          <a:xfrm>
            <a:off x="5373370" y="13970"/>
            <a:ext cx="1399540" cy="1399540"/>
          </a:xfrm>
          <a:prstGeom prst="star7">
            <a:avLst/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000"/>
              <a:t>4</a:t>
            </a:r>
            <a:endParaRPr lang="en-US" altLang="zh-CN" sz="6000"/>
          </a:p>
        </p:txBody>
      </p:sp>
      <p:grpSp>
        <p:nvGrpSpPr>
          <p:cNvPr id="2" name="组合 1"/>
          <p:cNvGrpSpPr/>
          <p:nvPr/>
        </p:nvGrpSpPr>
        <p:grpSpPr>
          <a:xfrm>
            <a:off x="3297555" y="2185035"/>
            <a:ext cx="969645" cy="1788160"/>
            <a:chOff x="5853" y="2613"/>
            <a:chExt cx="3534" cy="6682"/>
          </a:xfrm>
        </p:grpSpPr>
        <p:sp>
          <p:nvSpPr>
            <p:cNvPr id="25" name="Freeform 26"/>
            <p:cNvSpPr>
              <a:spLocks noEditPoints="1"/>
            </p:cNvSpPr>
            <p:nvPr/>
          </p:nvSpPr>
          <p:spPr bwMode="auto">
            <a:xfrm>
              <a:off x="8633" y="2655"/>
              <a:ext cx="755" cy="1600"/>
            </a:xfrm>
            <a:custGeom>
              <a:avLst/>
              <a:gdLst>
                <a:gd name="T0" fmla="*/ 90 w 105"/>
                <a:gd name="T1" fmla="*/ 101 h 222"/>
                <a:gd name="T2" fmla="*/ 81 w 105"/>
                <a:gd name="T3" fmla="*/ 217 h 222"/>
                <a:gd name="T4" fmla="*/ 16 w 105"/>
                <a:gd name="T5" fmla="*/ 121 h 222"/>
                <a:gd name="T6" fmla="*/ 25 w 105"/>
                <a:gd name="T7" fmla="*/ 6 h 222"/>
                <a:gd name="T8" fmla="*/ 90 w 105"/>
                <a:gd name="T9" fmla="*/ 101 h 222"/>
                <a:gd name="T10" fmla="*/ 65 w 105"/>
                <a:gd name="T11" fmla="*/ 143 h 222"/>
                <a:gd name="T12" fmla="*/ 77 w 105"/>
                <a:gd name="T13" fmla="*/ 105 h 222"/>
                <a:gd name="T14" fmla="*/ 48 w 105"/>
                <a:gd name="T15" fmla="*/ 78 h 222"/>
                <a:gd name="T16" fmla="*/ 35 w 105"/>
                <a:gd name="T17" fmla="*/ 116 h 222"/>
                <a:gd name="T18" fmla="*/ 65 w 105"/>
                <a:gd name="T19" fmla="*/ 14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222">
                  <a:moveTo>
                    <a:pt x="90" y="101"/>
                  </a:moveTo>
                  <a:cubicBezTo>
                    <a:pt x="105" y="160"/>
                    <a:pt x="101" y="211"/>
                    <a:pt x="81" y="217"/>
                  </a:cubicBezTo>
                  <a:cubicBezTo>
                    <a:pt x="60" y="222"/>
                    <a:pt x="31" y="179"/>
                    <a:pt x="16" y="121"/>
                  </a:cubicBezTo>
                  <a:cubicBezTo>
                    <a:pt x="0" y="63"/>
                    <a:pt x="4" y="11"/>
                    <a:pt x="25" y="6"/>
                  </a:cubicBezTo>
                  <a:cubicBezTo>
                    <a:pt x="46" y="0"/>
                    <a:pt x="75" y="43"/>
                    <a:pt x="90" y="101"/>
                  </a:cubicBezTo>
                  <a:close/>
                  <a:moveTo>
                    <a:pt x="65" y="143"/>
                  </a:moveTo>
                  <a:cubicBezTo>
                    <a:pt x="76" y="140"/>
                    <a:pt x="82" y="123"/>
                    <a:pt x="77" y="105"/>
                  </a:cubicBezTo>
                  <a:cubicBezTo>
                    <a:pt x="72" y="87"/>
                    <a:pt x="59" y="75"/>
                    <a:pt x="48" y="78"/>
                  </a:cubicBezTo>
                  <a:cubicBezTo>
                    <a:pt x="36" y="81"/>
                    <a:pt x="30" y="98"/>
                    <a:pt x="35" y="116"/>
                  </a:cubicBezTo>
                  <a:cubicBezTo>
                    <a:pt x="40" y="134"/>
                    <a:pt x="53" y="146"/>
                    <a:pt x="65" y="1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8848" y="3195"/>
              <a:ext cx="375" cy="513"/>
            </a:xfrm>
            <a:custGeom>
              <a:avLst/>
              <a:gdLst>
                <a:gd name="T0" fmla="*/ 47 w 52"/>
                <a:gd name="T1" fmla="*/ 30 h 71"/>
                <a:gd name="T2" fmla="*/ 35 w 52"/>
                <a:gd name="T3" fmla="*/ 68 h 71"/>
                <a:gd name="T4" fmla="*/ 5 w 52"/>
                <a:gd name="T5" fmla="*/ 41 h 71"/>
                <a:gd name="T6" fmla="*/ 18 w 52"/>
                <a:gd name="T7" fmla="*/ 3 h 71"/>
                <a:gd name="T8" fmla="*/ 47 w 52"/>
                <a:gd name="T9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71">
                  <a:moveTo>
                    <a:pt x="47" y="30"/>
                  </a:moveTo>
                  <a:cubicBezTo>
                    <a:pt x="52" y="48"/>
                    <a:pt x="46" y="65"/>
                    <a:pt x="35" y="68"/>
                  </a:cubicBezTo>
                  <a:cubicBezTo>
                    <a:pt x="23" y="71"/>
                    <a:pt x="10" y="59"/>
                    <a:pt x="5" y="41"/>
                  </a:cubicBezTo>
                  <a:cubicBezTo>
                    <a:pt x="0" y="23"/>
                    <a:pt x="6" y="6"/>
                    <a:pt x="18" y="3"/>
                  </a:cubicBezTo>
                  <a:cubicBezTo>
                    <a:pt x="29" y="0"/>
                    <a:pt x="42" y="12"/>
                    <a:pt x="47" y="3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7610" y="2613"/>
              <a:ext cx="1505" cy="1750"/>
            </a:xfrm>
            <a:custGeom>
              <a:avLst/>
              <a:gdLst>
                <a:gd name="T0" fmla="*/ 0 w 209"/>
                <a:gd name="T1" fmla="*/ 169 h 243"/>
                <a:gd name="T2" fmla="*/ 145 w 209"/>
                <a:gd name="T3" fmla="*/ 0 h 243"/>
                <a:gd name="T4" fmla="*/ 145 w 209"/>
                <a:gd name="T5" fmla="*/ 130 h 243"/>
                <a:gd name="T6" fmla="*/ 209 w 209"/>
                <a:gd name="T7" fmla="*/ 243 h 243"/>
                <a:gd name="T8" fmla="*/ 0 w 209"/>
                <a:gd name="T9" fmla="*/ 169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43">
                  <a:moveTo>
                    <a:pt x="0" y="169"/>
                  </a:moveTo>
                  <a:cubicBezTo>
                    <a:pt x="0" y="169"/>
                    <a:pt x="144" y="3"/>
                    <a:pt x="145" y="0"/>
                  </a:cubicBezTo>
                  <a:cubicBezTo>
                    <a:pt x="131" y="24"/>
                    <a:pt x="131" y="75"/>
                    <a:pt x="145" y="130"/>
                  </a:cubicBezTo>
                  <a:cubicBezTo>
                    <a:pt x="160" y="186"/>
                    <a:pt x="185" y="229"/>
                    <a:pt x="209" y="243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5853" y="4183"/>
              <a:ext cx="2788" cy="5113"/>
            </a:xfrm>
            <a:custGeom>
              <a:avLst/>
              <a:gdLst>
                <a:gd name="T0" fmla="*/ 387 w 387"/>
                <a:gd name="T1" fmla="*/ 29 h 710"/>
                <a:gd name="T2" fmla="*/ 329 w 387"/>
                <a:gd name="T3" fmla="*/ 203 h 710"/>
                <a:gd name="T4" fmla="*/ 276 w 387"/>
                <a:gd name="T5" fmla="*/ 203 h 710"/>
                <a:gd name="T6" fmla="*/ 232 w 387"/>
                <a:gd name="T7" fmla="*/ 120 h 710"/>
                <a:gd name="T8" fmla="*/ 258 w 387"/>
                <a:gd name="T9" fmla="*/ 261 h 710"/>
                <a:gd name="T10" fmla="*/ 310 w 387"/>
                <a:gd name="T11" fmla="*/ 409 h 710"/>
                <a:gd name="T12" fmla="*/ 327 w 387"/>
                <a:gd name="T13" fmla="*/ 497 h 710"/>
                <a:gd name="T14" fmla="*/ 315 w 387"/>
                <a:gd name="T15" fmla="*/ 710 h 710"/>
                <a:gd name="T16" fmla="*/ 265 w 387"/>
                <a:gd name="T17" fmla="*/ 710 h 710"/>
                <a:gd name="T18" fmla="*/ 265 w 387"/>
                <a:gd name="T19" fmla="*/ 557 h 710"/>
                <a:gd name="T20" fmla="*/ 194 w 387"/>
                <a:gd name="T21" fmla="*/ 342 h 710"/>
                <a:gd name="T22" fmla="*/ 114 w 387"/>
                <a:gd name="T23" fmla="*/ 710 h 710"/>
                <a:gd name="T24" fmla="*/ 55 w 387"/>
                <a:gd name="T25" fmla="*/ 710 h 710"/>
                <a:gd name="T26" fmla="*/ 107 w 387"/>
                <a:gd name="T27" fmla="*/ 332 h 710"/>
                <a:gd name="T28" fmla="*/ 91 w 387"/>
                <a:gd name="T29" fmla="*/ 144 h 710"/>
                <a:gd name="T30" fmla="*/ 55 w 387"/>
                <a:gd name="T31" fmla="*/ 227 h 710"/>
                <a:gd name="T32" fmla="*/ 66 w 387"/>
                <a:gd name="T33" fmla="*/ 339 h 710"/>
                <a:gd name="T34" fmla="*/ 24 w 387"/>
                <a:gd name="T35" fmla="*/ 347 h 710"/>
                <a:gd name="T36" fmla="*/ 0 w 387"/>
                <a:gd name="T37" fmla="*/ 227 h 710"/>
                <a:gd name="T38" fmla="*/ 29 w 387"/>
                <a:gd name="T39" fmla="*/ 110 h 710"/>
                <a:gd name="T40" fmla="*/ 165 w 387"/>
                <a:gd name="T41" fmla="*/ 14 h 710"/>
                <a:gd name="T42" fmla="*/ 283 w 387"/>
                <a:gd name="T43" fmla="*/ 82 h 710"/>
                <a:gd name="T44" fmla="*/ 298 w 387"/>
                <a:gd name="T45" fmla="*/ 129 h 710"/>
                <a:gd name="T46" fmla="*/ 339 w 387"/>
                <a:gd name="T47" fmla="*/ 14 h 710"/>
                <a:gd name="T48" fmla="*/ 387 w 387"/>
                <a:gd name="T49" fmla="*/ 29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7" h="710">
                  <a:moveTo>
                    <a:pt x="387" y="29"/>
                  </a:moveTo>
                  <a:cubicBezTo>
                    <a:pt x="329" y="203"/>
                    <a:pt x="329" y="203"/>
                    <a:pt x="329" y="203"/>
                  </a:cubicBezTo>
                  <a:cubicBezTo>
                    <a:pt x="329" y="203"/>
                    <a:pt x="304" y="256"/>
                    <a:pt x="276" y="203"/>
                  </a:cubicBezTo>
                  <a:cubicBezTo>
                    <a:pt x="248" y="151"/>
                    <a:pt x="232" y="120"/>
                    <a:pt x="232" y="120"/>
                  </a:cubicBezTo>
                  <a:cubicBezTo>
                    <a:pt x="258" y="261"/>
                    <a:pt x="258" y="261"/>
                    <a:pt x="258" y="261"/>
                  </a:cubicBezTo>
                  <a:cubicBezTo>
                    <a:pt x="258" y="261"/>
                    <a:pt x="286" y="352"/>
                    <a:pt x="310" y="409"/>
                  </a:cubicBezTo>
                  <a:cubicBezTo>
                    <a:pt x="334" y="466"/>
                    <a:pt x="327" y="497"/>
                    <a:pt x="327" y="497"/>
                  </a:cubicBezTo>
                  <a:cubicBezTo>
                    <a:pt x="315" y="710"/>
                    <a:pt x="315" y="710"/>
                    <a:pt x="315" y="710"/>
                  </a:cubicBezTo>
                  <a:cubicBezTo>
                    <a:pt x="265" y="710"/>
                    <a:pt x="265" y="710"/>
                    <a:pt x="265" y="710"/>
                  </a:cubicBezTo>
                  <a:cubicBezTo>
                    <a:pt x="265" y="710"/>
                    <a:pt x="265" y="633"/>
                    <a:pt x="265" y="557"/>
                  </a:cubicBezTo>
                  <a:cubicBezTo>
                    <a:pt x="265" y="481"/>
                    <a:pt x="194" y="342"/>
                    <a:pt x="194" y="342"/>
                  </a:cubicBezTo>
                  <a:cubicBezTo>
                    <a:pt x="114" y="710"/>
                    <a:pt x="114" y="710"/>
                    <a:pt x="114" y="710"/>
                  </a:cubicBezTo>
                  <a:cubicBezTo>
                    <a:pt x="55" y="710"/>
                    <a:pt x="55" y="710"/>
                    <a:pt x="55" y="710"/>
                  </a:cubicBezTo>
                  <a:cubicBezTo>
                    <a:pt x="55" y="710"/>
                    <a:pt x="110" y="395"/>
                    <a:pt x="107" y="332"/>
                  </a:cubicBezTo>
                  <a:cubicBezTo>
                    <a:pt x="105" y="270"/>
                    <a:pt x="91" y="144"/>
                    <a:pt x="91" y="144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66" y="339"/>
                    <a:pt x="66" y="339"/>
                    <a:pt x="66" y="339"/>
                  </a:cubicBezTo>
                  <a:cubicBezTo>
                    <a:pt x="24" y="347"/>
                    <a:pt x="24" y="347"/>
                    <a:pt x="24" y="34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27"/>
                    <a:pt x="5" y="215"/>
                    <a:pt x="29" y="110"/>
                  </a:cubicBezTo>
                  <a:cubicBezTo>
                    <a:pt x="52" y="5"/>
                    <a:pt x="165" y="14"/>
                    <a:pt x="165" y="14"/>
                  </a:cubicBezTo>
                  <a:cubicBezTo>
                    <a:pt x="165" y="14"/>
                    <a:pt x="255" y="0"/>
                    <a:pt x="283" y="82"/>
                  </a:cubicBezTo>
                  <a:cubicBezTo>
                    <a:pt x="298" y="129"/>
                    <a:pt x="298" y="129"/>
                    <a:pt x="298" y="129"/>
                  </a:cubicBezTo>
                  <a:cubicBezTo>
                    <a:pt x="339" y="14"/>
                    <a:pt x="339" y="14"/>
                    <a:pt x="339" y="14"/>
                  </a:cubicBezTo>
                  <a:lnTo>
                    <a:pt x="38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Oval 30"/>
            <p:cNvSpPr>
              <a:spLocks noChangeArrowheads="1"/>
            </p:cNvSpPr>
            <p:nvPr/>
          </p:nvSpPr>
          <p:spPr bwMode="auto">
            <a:xfrm>
              <a:off x="6385" y="2980"/>
              <a:ext cx="1195" cy="119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69545" y="989965"/>
            <a:ext cx="11863705" cy="5717540"/>
          </a:xfrm>
          <a:prstGeom prst="roundRect">
            <a:avLst/>
          </a:prstGeom>
          <a:solidFill>
            <a:schemeClr val="bg1">
              <a:lumMod val="95000"/>
              <a:alpha val="24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>
              <a:lnSpc>
                <a:spcPct val="190000"/>
              </a:lnSpc>
            </a:pPr>
            <a:r>
              <a:rPr lang="en-US" altLang="zh-CN" sz="44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en-US" altLang="zh-CN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学校在收到补贴经费后30日内通过转帐的方式及时发放到实习学生提供的</a:t>
            </a:r>
            <a:r>
              <a:rPr lang="zh-CN" altLang="en-US" sz="4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本人银行账号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。（一天只能发放</a:t>
            </a:r>
            <a:r>
              <a:rPr lang="en-US" altLang="zh-CN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100</a:t>
            </a:r>
            <a:r>
              <a:rPr lang="zh-CN" altLang="en-US" sz="44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个）</a:t>
            </a:r>
            <a:endParaRPr lang="zh-CN" altLang="en-US" sz="44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73786" y="171163"/>
            <a:ext cx="401383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补贴发放程序</a:t>
            </a:r>
            <a:endParaRPr lang="zh-CN" altLang="en-US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44590" y="1693545"/>
            <a:ext cx="6779260" cy="4958080"/>
          </a:xfrm>
          <a:prstGeom prst="rect">
            <a:avLst/>
          </a:prstGeom>
          <a:blipFill rotWithShape="1">
            <a:blip r:embed="rId1">
              <a:alphaModFix amt="1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970" y="-12700"/>
            <a:ext cx="12814300" cy="689102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" name="矩形: 圆角 3"/>
          <p:cNvSpPr/>
          <p:nvPr/>
        </p:nvSpPr>
        <p:spPr bwMode="auto">
          <a:xfrm>
            <a:off x="3146425" y="2842895"/>
            <a:ext cx="5854065" cy="1987550"/>
          </a:xfrm>
          <a:prstGeom prst="roundRect">
            <a:avLst>
              <a:gd name="adj" fmla="val 949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5400"/>
              <a:t>   </a:t>
            </a:r>
            <a:r>
              <a:rPr lang="zh-CN" sz="5400" b="1">
                <a:latin typeface="楷体" panose="02010609060101010101" charset="-122"/>
                <a:ea typeface="楷体" panose="02010609060101010101" charset="-122"/>
              </a:rPr>
              <a:t>资料提交清单</a:t>
            </a:r>
            <a:r>
              <a:rPr lang="zh-CN" sz="6600"/>
              <a:t> </a:t>
            </a:r>
            <a:endParaRPr lang="zh-CN" altLang="en-US" sz="2800"/>
          </a:p>
        </p:txBody>
      </p:sp>
      <p:sp>
        <p:nvSpPr>
          <p:cNvPr id="20" name="文本框 19"/>
          <p:cNvSpPr txBox="1"/>
          <p:nvPr/>
        </p:nvSpPr>
        <p:spPr>
          <a:xfrm>
            <a:off x="6227445" y="4610735"/>
            <a:ext cx="545465" cy="572770"/>
          </a:xfrm>
          <a:prstGeom prst="rect">
            <a:avLst/>
          </a:prstGeom>
          <a:noFill/>
        </p:spPr>
        <p:txBody>
          <a:bodyPr wrap="none" anchor="ctr">
            <a:normAutofit fontScale="67500" lnSpcReduction="20000"/>
          </a:bodyPr>
          <a:lstStyle/>
          <a:p>
            <a:pPr algn="ctr"/>
            <a:endParaRPr lang="en-US" altLang="zh-CN" sz="48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1" name="七角星 20"/>
          <p:cNvSpPr/>
          <p:nvPr/>
        </p:nvSpPr>
        <p:spPr>
          <a:xfrm>
            <a:off x="5373370" y="13970"/>
            <a:ext cx="1399540" cy="1399540"/>
          </a:xfrm>
          <a:prstGeom prst="star7">
            <a:avLst/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000"/>
              <a:t>4</a:t>
            </a:r>
            <a:endParaRPr lang="en-US" altLang="zh-CN" sz="6000"/>
          </a:p>
        </p:txBody>
      </p:sp>
      <p:grpSp>
        <p:nvGrpSpPr>
          <p:cNvPr id="2" name="组合 1"/>
          <p:cNvGrpSpPr/>
          <p:nvPr/>
        </p:nvGrpSpPr>
        <p:grpSpPr>
          <a:xfrm>
            <a:off x="3297555" y="2185035"/>
            <a:ext cx="969645" cy="1788160"/>
            <a:chOff x="5853" y="2613"/>
            <a:chExt cx="3534" cy="6682"/>
          </a:xfrm>
        </p:grpSpPr>
        <p:sp>
          <p:nvSpPr>
            <p:cNvPr id="25" name="Freeform 26"/>
            <p:cNvSpPr>
              <a:spLocks noEditPoints="1"/>
            </p:cNvSpPr>
            <p:nvPr/>
          </p:nvSpPr>
          <p:spPr bwMode="auto">
            <a:xfrm>
              <a:off x="8633" y="2655"/>
              <a:ext cx="755" cy="1600"/>
            </a:xfrm>
            <a:custGeom>
              <a:avLst/>
              <a:gdLst>
                <a:gd name="T0" fmla="*/ 90 w 105"/>
                <a:gd name="T1" fmla="*/ 101 h 222"/>
                <a:gd name="T2" fmla="*/ 81 w 105"/>
                <a:gd name="T3" fmla="*/ 217 h 222"/>
                <a:gd name="T4" fmla="*/ 16 w 105"/>
                <a:gd name="T5" fmla="*/ 121 h 222"/>
                <a:gd name="T6" fmla="*/ 25 w 105"/>
                <a:gd name="T7" fmla="*/ 6 h 222"/>
                <a:gd name="T8" fmla="*/ 90 w 105"/>
                <a:gd name="T9" fmla="*/ 101 h 222"/>
                <a:gd name="T10" fmla="*/ 65 w 105"/>
                <a:gd name="T11" fmla="*/ 143 h 222"/>
                <a:gd name="T12" fmla="*/ 77 w 105"/>
                <a:gd name="T13" fmla="*/ 105 h 222"/>
                <a:gd name="T14" fmla="*/ 48 w 105"/>
                <a:gd name="T15" fmla="*/ 78 h 222"/>
                <a:gd name="T16" fmla="*/ 35 w 105"/>
                <a:gd name="T17" fmla="*/ 116 h 222"/>
                <a:gd name="T18" fmla="*/ 65 w 105"/>
                <a:gd name="T19" fmla="*/ 14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222">
                  <a:moveTo>
                    <a:pt x="90" y="101"/>
                  </a:moveTo>
                  <a:cubicBezTo>
                    <a:pt x="105" y="160"/>
                    <a:pt x="101" y="211"/>
                    <a:pt x="81" y="217"/>
                  </a:cubicBezTo>
                  <a:cubicBezTo>
                    <a:pt x="60" y="222"/>
                    <a:pt x="31" y="179"/>
                    <a:pt x="16" y="121"/>
                  </a:cubicBezTo>
                  <a:cubicBezTo>
                    <a:pt x="0" y="63"/>
                    <a:pt x="4" y="11"/>
                    <a:pt x="25" y="6"/>
                  </a:cubicBezTo>
                  <a:cubicBezTo>
                    <a:pt x="46" y="0"/>
                    <a:pt x="75" y="43"/>
                    <a:pt x="90" y="101"/>
                  </a:cubicBezTo>
                  <a:close/>
                  <a:moveTo>
                    <a:pt x="65" y="143"/>
                  </a:moveTo>
                  <a:cubicBezTo>
                    <a:pt x="76" y="140"/>
                    <a:pt x="82" y="123"/>
                    <a:pt x="77" y="105"/>
                  </a:cubicBezTo>
                  <a:cubicBezTo>
                    <a:pt x="72" y="87"/>
                    <a:pt x="59" y="75"/>
                    <a:pt x="48" y="78"/>
                  </a:cubicBezTo>
                  <a:cubicBezTo>
                    <a:pt x="36" y="81"/>
                    <a:pt x="30" y="98"/>
                    <a:pt x="35" y="116"/>
                  </a:cubicBezTo>
                  <a:cubicBezTo>
                    <a:pt x="40" y="134"/>
                    <a:pt x="53" y="146"/>
                    <a:pt x="65" y="1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8848" y="3195"/>
              <a:ext cx="375" cy="513"/>
            </a:xfrm>
            <a:custGeom>
              <a:avLst/>
              <a:gdLst>
                <a:gd name="T0" fmla="*/ 47 w 52"/>
                <a:gd name="T1" fmla="*/ 30 h 71"/>
                <a:gd name="T2" fmla="*/ 35 w 52"/>
                <a:gd name="T3" fmla="*/ 68 h 71"/>
                <a:gd name="T4" fmla="*/ 5 w 52"/>
                <a:gd name="T5" fmla="*/ 41 h 71"/>
                <a:gd name="T6" fmla="*/ 18 w 52"/>
                <a:gd name="T7" fmla="*/ 3 h 71"/>
                <a:gd name="T8" fmla="*/ 47 w 52"/>
                <a:gd name="T9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71">
                  <a:moveTo>
                    <a:pt x="47" y="30"/>
                  </a:moveTo>
                  <a:cubicBezTo>
                    <a:pt x="52" y="48"/>
                    <a:pt x="46" y="65"/>
                    <a:pt x="35" y="68"/>
                  </a:cubicBezTo>
                  <a:cubicBezTo>
                    <a:pt x="23" y="71"/>
                    <a:pt x="10" y="59"/>
                    <a:pt x="5" y="41"/>
                  </a:cubicBezTo>
                  <a:cubicBezTo>
                    <a:pt x="0" y="23"/>
                    <a:pt x="6" y="6"/>
                    <a:pt x="18" y="3"/>
                  </a:cubicBezTo>
                  <a:cubicBezTo>
                    <a:pt x="29" y="0"/>
                    <a:pt x="42" y="12"/>
                    <a:pt x="47" y="30"/>
                  </a:cubicBez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7610" y="2613"/>
              <a:ext cx="1505" cy="1750"/>
            </a:xfrm>
            <a:custGeom>
              <a:avLst/>
              <a:gdLst>
                <a:gd name="T0" fmla="*/ 0 w 209"/>
                <a:gd name="T1" fmla="*/ 169 h 243"/>
                <a:gd name="T2" fmla="*/ 145 w 209"/>
                <a:gd name="T3" fmla="*/ 0 h 243"/>
                <a:gd name="T4" fmla="*/ 145 w 209"/>
                <a:gd name="T5" fmla="*/ 130 h 243"/>
                <a:gd name="T6" fmla="*/ 209 w 209"/>
                <a:gd name="T7" fmla="*/ 243 h 243"/>
                <a:gd name="T8" fmla="*/ 0 w 209"/>
                <a:gd name="T9" fmla="*/ 169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43">
                  <a:moveTo>
                    <a:pt x="0" y="169"/>
                  </a:moveTo>
                  <a:cubicBezTo>
                    <a:pt x="0" y="169"/>
                    <a:pt x="144" y="3"/>
                    <a:pt x="145" y="0"/>
                  </a:cubicBezTo>
                  <a:cubicBezTo>
                    <a:pt x="131" y="24"/>
                    <a:pt x="131" y="75"/>
                    <a:pt x="145" y="130"/>
                  </a:cubicBezTo>
                  <a:cubicBezTo>
                    <a:pt x="160" y="186"/>
                    <a:pt x="185" y="229"/>
                    <a:pt x="209" y="243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5853" y="4183"/>
              <a:ext cx="2788" cy="5113"/>
            </a:xfrm>
            <a:custGeom>
              <a:avLst/>
              <a:gdLst>
                <a:gd name="T0" fmla="*/ 387 w 387"/>
                <a:gd name="T1" fmla="*/ 29 h 710"/>
                <a:gd name="T2" fmla="*/ 329 w 387"/>
                <a:gd name="T3" fmla="*/ 203 h 710"/>
                <a:gd name="T4" fmla="*/ 276 w 387"/>
                <a:gd name="T5" fmla="*/ 203 h 710"/>
                <a:gd name="T6" fmla="*/ 232 w 387"/>
                <a:gd name="T7" fmla="*/ 120 h 710"/>
                <a:gd name="T8" fmla="*/ 258 w 387"/>
                <a:gd name="T9" fmla="*/ 261 h 710"/>
                <a:gd name="T10" fmla="*/ 310 w 387"/>
                <a:gd name="T11" fmla="*/ 409 h 710"/>
                <a:gd name="T12" fmla="*/ 327 w 387"/>
                <a:gd name="T13" fmla="*/ 497 h 710"/>
                <a:gd name="T14" fmla="*/ 315 w 387"/>
                <a:gd name="T15" fmla="*/ 710 h 710"/>
                <a:gd name="T16" fmla="*/ 265 w 387"/>
                <a:gd name="T17" fmla="*/ 710 h 710"/>
                <a:gd name="T18" fmla="*/ 265 w 387"/>
                <a:gd name="T19" fmla="*/ 557 h 710"/>
                <a:gd name="T20" fmla="*/ 194 w 387"/>
                <a:gd name="T21" fmla="*/ 342 h 710"/>
                <a:gd name="T22" fmla="*/ 114 w 387"/>
                <a:gd name="T23" fmla="*/ 710 h 710"/>
                <a:gd name="T24" fmla="*/ 55 w 387"/>
                <a:gd name="T25" fmla="*/ 710 h 710"/>
                <a:gd name="T26" fmla="*/ 107 w 387"/>
                <a:gd name="T27" fmla="*/ 332 h 710"/>
                <a:gd name="T28" fmla="*/ 91 w 387"/>
                <a:gd name="T29" fmla="*/ 144 h 710"/>
                <a:gd name="T30" fmla="*/ 55 w 387"/>
                <a:gd name="T31" fmla="*/ 227 h 710"/>
                <a:gd name="T32" fmla="*/ 66 w 387"/>
                <a:gd name="T33" fmla="*/ 339 h 710"/>
                <a:gd name="T34" fmla="*/ 24 w 387"/>
                <a:gd name="T35" fmla="*/ 347 h 710"/>
                <a:gd name="T36" fmla="*/ 0 w 387"/>
                <a:gd name="T37" fmla="*/ 227 h 710"/>
                <a:gd name="T38" fmla="*/ 29 w 387"/>
                <a:gd name="T39" fmla="*/ 110 h 710"/>
                <a:gd name="T40" fmla="*/ 165 w 387"/>
                <a:gd name="T41" fmla="*/ 14 h 710"/>
                <a:gd name="T42" fmla="*/ 283 w 387"/>
                <a:gd name="T43" fmla="*/ 82 h 710"/>
                <a:gd name="T44" fmla="*/ 298 w 387"/>
                <a:gd name="T45" fmla="*/ 129 h 710"/>
                <a:gd name="T46" fmla="*/ 339 w 387"/>
                <a:gd name="T47" fmla="*/ 14 h 710"/>
                <a:gd name="T48" fmla="*/ 387 w 387"/>
                <a:gd name="T49" fmla="*/ 29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7" h="710">
                  <a:moveTo>
                    <a:pt x="387" y="29"/>
                  </a:moveTo>
                  <a:cubicBezTo>
                    <a:pt x="329" y="203"/>
                    <a:pt x="329" y="203"/>
                    <a:pt x="329" y="203"/>
                  </a:cubicBezTo>
                  <a:cubicBezTo>
                    <a:pt x="329" y="203"/>
                    <a:pt x="304" y="256"/>
                    <a:pt x="276" y="203"/>
                  </a:cubicBezTo>
                  <a:cubicBezTo>
                    <a:pt x="248" y="151"/>
                    <a:pt x="232" y="120"/>
                    <a:pt x="232" y="120"/>
                  </a:cubicBezTo>
                  <a:cubicBezTo>
                    <a:pt x="258" y="261"/>
                    <a:pt x="258" y="261"/>
                    <a:pt x="258" y="261"/>
                  </a:cubicBezTo>
                  <a:cubicBezTo>
                    <a:pt x="258" y="261"/>
                    <a:pt x="286" y="352"/>
                    <a:pt x="310" y="409"/>
                  </a:cubicBezTo>
                  <a:cubicBezTo>
                    <a:pt x="334" y="466"/>
                    <a:pt x="327" y="497"/>
                    <a:pt x="327" y="497"/>
                  </a:cubicBezTo>
                  <a:cubicBezTo>
                    <a:pt x="315" y="710"/>
                    <a:pt x="315" y="710"/>
                    <a:pt x="315" y="710"/>
                  </a:cubicBezTo>
                  <a:cubicBezTo>
                    <a:pt x="265" y="710"/>
                    <a:pt x="265" y="710"/>
                    <a:pt x="265" y="710"/>
                  </a:cubicBezTo>
                  <a:cubicBezTo>
                    <a:pt x="265" y="710"/>
                    <a:pt x="265" y="633"/>
                    <a:pt x="265" y="557"/>
                  </a:cubicBezTo>
                  <a:cubicBezTo>
                    <a:pt x="265" y="481"/>
                    <a:pt x="194" y="342"/>
                    <a:pt x="194" y="342"/>
                  </a:cubicBezTo>
                  <a:cubicBezTo>
                    <a:pt x="114" y="710"/>
                    <a:pt x="114" y="710"/>
                    <a:pt x="114" y="710"/>
                  </a:cubicBezTo>
                  <a:cubicBezTo>
                    <a:pt x="55" y="710"/>
                    <a:pt x="55" y="710"/>
                    <a:pt x="55" y="710"/>
                  </a:cubicBezTo>
                  <a:cubicBezTo>
                    <a:pt x="55" y="710"/>
                    <a:pt x="110" y="395"/>
                    <a:pt x="107" y="332"/>
                  </a:cubicBezTo>
                  <a:cubicBezTo>
                    <a:pt x="105" y="270"/>
                    <a:pt x="91" y="144"/>
                    <a:pt x="91" y="144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66" y="339"/>
                    <a:pt x="66" y="339"/>
                    <a:pt x="66" y="339"/>
                  </a:cubicBezTo>
                  <a:cubicBezTo>
                    <a:pt x="24" y="347"/>
                    <a:pt x="24" y="347"/>
                    <a:pt x="24" y="34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27"/>
                    <a:pt x="5" y="215"/>
                    <a:pt x="29" y="110"/>
                  </a:cubicBezTo>
                  <a:cubicBezTo>
                    <a:pt x="52" y="5"/>
                    <a:pt x="165" y="14"/>
                    <a:pt x="165" y="14"/>
                  </a:cubicBezTo>
                  <a:cubicBezTo>
                    <a:pt x="165" y="14"/>
                    <a:pt x="255" y="0"/>
                    <a:pt x="283" y="82"/>
                  </a:cubicBezTo>
                  <a:cubicBezTo>
                    <a:pt x="298" y="129"/>
                    <a:pt x="298" y="129"/>
                    <a:pt x="298" y="129"/>
                  </a:cubicBezTo>
                  <a:cubicBezTo>
                    <a:pt x="339" y="14"/>
                    <a:pt x="339" y="14"/>
                    <a:pt x="339" y="14"/>
                  </a:cubicBezTo>
                  <a:lnTo>
                    <a:pt x="38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Oval 30"/>
            <p:cNvSpPr>
              <a:spLocks noChangeArrowheads="1"/>
            </p:cNvSpPr>
            <p:nvPr/>
          </p:nvSpPr>
          <p:spPr bwMode="auto">
            <a:xfrm>
              <a:off x="6385" y="2980"/>
              <a:ext cx="1195" cy="119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675505" y="1370330"/>
            <a:ext cx="8851900" cy="5499735"/>
          </a:xfrm>
          <a:prstGeom prst="rect">
            <a:avLst/>
          </a:prstGeom>
          <a:blipFill rotWithShape="1">
            <a:blip r:embed="rId1">
              <a:alphaModFix amt="24000"/>
            </a:blip>
            <a:stretch>
              <a:fillRect/>
            </a:stretch>
          </a:blipFill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73786" y="171163"/>
            <a:ext cx="456247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zh-CN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实习资料（一）</a:t>
            </a:r>
            <a:endParaRPr lang="zh-CN" altLang="zh-CN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847725" y="1113155"/>
          <a:ext cx="10282555" cy="4497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295"/>
                <a:gridCol w="3031490"/>
                <a:gridCol w="3225800"/>
                <a:gridCol w="3188970"/>
              </a:tblGrid>
              <a:tr h="609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资料名称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填写说明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提交时间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4318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安全责任书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家长及学生本人签字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离校前提交</a:t>
                      </a:r>
                      <a:endParaRPr lang="zh-CN" altLang="en-US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24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知情同意书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  <a:tc vMerge="1">
                  <a:tcPr anchor="ctr" anchorCtr="0"/>
                </a:tc>
              </a:tr>
              <a:tr h="4318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三方协议</a:t>
                      </a: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（公章）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row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企业盖章签字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上岗后一周内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4318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企业接收函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  <a:tc vMerge="1">
                  <a:tcPr anchor="ctr" anchorCtr="0"/>
                </a:tc>
              </a:tr>
              <a:tr h="4324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实习鉴定表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2023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月</a:t>
                      </a: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日前一次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2023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月</a:t>
                      </a: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日前一次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4311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考勤薪资证明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  <a:tc vMerge="1">
                  <a:tcPr anchor="ctr" anchorCtr="0"/>
                </a:tc>
              </a:tr>
              <a:tr h="4318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每月实习记录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学生本人填写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</a:tr>
              <a:tr h="4324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实习总结（不少于</a:t>
                      </a: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500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字）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2023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年</a:t>
                      </a: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月</a:t>
                      </a: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日前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4318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银行卡复印件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学生本人证件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</a:tr>
            </a:tbl>
          </a:graphicData>
        </a:graphic>
      </p:graphicFrame>
      <p:sp>
        <p:nvSpPr>
          <p:cNvPr id="11" name="圆角矩形 10"/>
          <p:cNvSpPr/>
          <p:nvPr/>
        </p:nvSpPr>
        <p:spPr>
          <a:xfrm>
            <a:off x="847725" y="5685790"/>
            <a:ext cx="6090285" cy="6927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zh-CN" altLang="en-US" sz="40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注：所有资料不得涂改！</a:t>
            </a:r>
            <a:endParaRPr lang="zh-CN" altLang="en-US" sz="4000" b="1" u="sng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675505" y="1370330"/>
            <a:ext cx="8851900" cy="5499735"/>
          </a:xfrm>
          <a:prstGeom prst="rect">
            <a:avLst/>
          </a:prstGeom>
          <a:blipFill rotWithShape="1">
            <a:blip r:embed="rId1">
              <a:alphaModFix amt="24000"/>
            </a:blip>
            <a:stretch>
              <a:fillRect/>
            </a:stretch>
          </a:blipFill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73786" y="171163"/>
            <a:ext cx="456247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zh-CN" sz="40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实习资料（二）</a:t>
            </a:r>
            <a:endParaRPr lang="zh-CN" altLang="zh-CN" sz="40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847725" y="1113155"/>
          <a:ext cx="10372090" cy="420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0"/>
                <a:gridCol w="3549650"/>
                <a:gridCol w="5565140"/>
              </a:tblGrid>
              <a:tr h="7994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资料名称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说明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5670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实习责任险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5676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校企合作协议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5670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企业评估报告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5664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企业营业执照复印件</a:t>
                      </a:r>
                      <a:endParaRPr lang="zh-CN" altLang="en-US" sz="20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5676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自主实习申请表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5657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2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录取通知书复印件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升学还需要提交：安全责任书、知情同意书</a:t>
                      </a:r>
                      <a:endParaRPr lang="zh-CN" altLang="en-US" sz="2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11" name="圆角矩形 10"/>
          <p:cNvSpPr/>
          <p:nvPr/>
        </p:nvSpPr>
        <p:spPr>
          <a:xfrm>
            <a:off x="847725" y="5685790"/>
            <a:ext cx="6090285" cy="6927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zh-CN" altLang="en-US" sz="40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注：所有资料不得涂改！</a:t>
            </a:r>
            <a:endParaRPr lang="zh-CN" altLang="en-US" sz="4000" b="1" u="sng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970" y="-12700"/>
            <a:ext cx="12814300" cy="689102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" name="矩形: 圆角 3"/>
          <p:cNvSpPr/>
          <p:nvPr/>
        </p:nvSpPr>
        <p:spPr bwMode="auto">
          <a:xfrm>
            <a:off x="3479165" y="2884170"/>
            <a:ext cx="5442585" cy="1809750"/>
          </a:xfrm>
          <a:prstGeom prst="roundRect">
            <a:avLst>
              <a:gd name="adj" fmla="val 949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5400">
                <a:latin typeface="楷体" panose="02010609060101010101" charset="-122"/>
                <a:ea typeface="楷体" panose="02010609060101010101" charset="-122"/>
              </a:rPr>
              <a:t>考勤打卡流程</a:t>
            </a:r>
            <a:endParaRPr lang="zh-CN" altLang="en-US" sz="5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227445" y="4610735"/>
            <a:ext cx="545465" cy="572770"/>
          </a:xfrm>
          <a:prstGeom prst="rect">
            <a:avLst/>
          </a:prstGeom>
          <a:noFill/>
        </p:spPr>
        <p:txBody>
          <a:bodyPr wrap="none" anchor="ctr">
            <a:normAutofit fontScale="67500" lnSpcReduction="20000"/>
          </a:bodyPr>
          <a:lstStyle/>
          <a:p>
            <a:pPr algn="ctr"/>
            <a:endParaRPr lang="en-US" altLang="zh-CN" sz="48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1" name="七角星 20"/>
          <p:cNvSpPr/>
          <p:nvPr/>
        </p:nvSpPr>
        <p:spPr>
          <a:xfrm>
            <a:off x="5373370" y="13970"/>
            <a:ext cx="1399540" cy="1399540"/>
          </a:xfrm>
          <a:prstGeom prst="star7">
            <a:avLst/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000"/>
              <a:t>5</a:t>
            </a:r>
            <a:endParaRPr lang="en-US" altLang="zh-CN" sz="6000"/>
          </a:p>
        </p:txBody>
      </p:sp>
      <p:grpSp>
        <p:nvGrpSpPr>
          <p:cNvPr id="2" name="组合 1"/>
          <p:cNvGrpSpPr/>
          <p:nvPr/>
        </p:nvGrpSpPr>
        <p:grpSpPr>
          <a:xfrm>
            <a:off x="3079750" y="2009140"/>
            <a:ext cx="2338326" cy="2077646"/>
            <a:chOff x="5038" y="1998"/>
            <a:chExt cx="9125" cy="7065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5038" y="1998"/>
              <a:ext cx="9125" cy="7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9073" y="3273"/>
              <a:ext cx="1355" cy="660"/>
            </a:xfrm>
            <a:custGeom>
              <a:avLst/>
              <a:gdLst>
                <a:gd name="T0" fmla="*/ 159 w 168"/>
                <a:gd name="T1" fmla="*/ 0 h 82"/>
                <a:gd name="T2" fmla="*/ 168 w 168"/>
                <a:gd name="T3" fmla="*/ 30 h 82"/>
                <a:gd name="T4" fmla="*/ 10 w 168"/>
                <a:gd name="T5" fmla="*/ 75 h 82"/>
                <a:gd name="T6" fmla="*/ 10 w 168"/>
                <a:gd name="T7" fmla="*/ 75 h 82"/>
                <a:gd name="T8" fmla="*/ 0 w 168"/>
                <a:gd name="T9" fmla="*/ 28 h 82"/>
                <a:gd name="T10" fmla="*/ 82 w 168"/>
                <a:gd name="T11" fmla="*/ 25 h 82"/>
                <a:gd name="T12" fmla="*/ 159 w 168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82">
                  <a:moveTo>
                    <a:pt x="159" y="0"/>
                  </a:moveTo>
                  <a:cubicBezTo>
                    <a:pt x="168" y="30"/>
                    <a:pt x="168" y="30"/>
                    <a:pt x="168" y="30"/>
                  </a:cubicBezTo>
                  <a:cubicBezTo>
                    <a:pt x="168" y="30"/>
                    <a:pt x="111" y="82"/>
                    <a:pt x="10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20" y="44"/>
                    <a:pt x="1" y="29"/>
                    <a:pt x="0" y="28"/>
                  </a:cubicBezTo>
                  <a:cubicBezTo>
                    <a:pt x="20" y="30"/>
                    <a:pt x="53" y="31"/>
                    <a:pt x="82" y="25"/>
                  </a:cubicBezTo>
                  <a:cubicBezTo>
                    <a:pt x="128" y="16"/>
                    <a:pt x="159" y="0"/>
                    <a:pt x="15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8468" y="3473"/>
              <a:ext cx="403" cy="1220"/>
            </a:xfrm>
            <a:custGeom>
              <a:avLst/>
              <a:gdLst>
                <a:gd name="T0" fmla="*/ 83 w 161"/>
                <a:gd name="T1" fmla="*/ 0 h 488"/>
                <a:gd name="T2" fmla="*/ 161 w 161"/>
                <a:gd name="T3" fmla="*/ 365 h 488"/>
                <a:gd name="T4" fmla="*/ 83 w 161"/>
                <a:gd name="T5" fmla="*/ 488 h 488"/>
                <a:gd name="T6" fmla="*/ 0 w 161"/>
                <a:gd name="T7" fmla="*/ 323 h 488"/>
                <a:gd name="T8" fmla="*/ 83 w 161"/>
                <a:gd name="T9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488">
                  <a:moveTo>
                    <a:pt x="83" y="0"/>
                  </a:moveTo>
                  <a:lnTo>
                    <a:pt x="161" y="365"/>
                  </a:lnTo>
                  <a:lnTo>
                    <a:pt x="83" y="488"/>
                  </a:lnTo>
                  <a:lnTo>
                    <a:pt x="0" y="32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7798" y="2005"/>
              <a:ext cx="1185" cy="118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6280" y="3273"/>
              <a:ext cx="3025" cy="5298"/>
            </a:xfrm>
            <a:custGeom>
              <a:avLst/>
              <a:gdLst>
                <a:gd name="T0" fmla="*/ 297 w 375"/>
                <a:gd name="T1" fmla="*/ 25 h 657"/>
                <a:gd name="T2" fmla="*/ 271 w 375"/>
                <a:gd name="T3" fmla="*/ 125 h 657"/>
                <a:gd name="T4" fmla="*/ 297 w 375"/>
                <a:gd name="T5" fmla="*/ 176 h 657"/>
                <a:gd name="T6" fmla="*/ 321 w 375"/>
                <a:gd name="T7" fmla="*/ 138 h 657"/>
                <a:gd name="T8" fmla="*/ 297 w 375"/>
                <a:gd name="T9" fmla="*/ 25 h 657"/>
                <a:gd name="T10" fmla="*/ 277 w 375"/>
                <a:gd name="T11" fmla="*/ 407 h 657"/>
                <a:gd name="T12" fmla="*/ 246 w 375"/>
                <a:gd name="T13" fmla="*/ 371 h 657"/>
                <a:gd name="T14" fmla="*/ 205 w 375"/>
                <a:gd name="T15" fmla="*/ 307 h 657"/>
                <a:gd name="T16" fmla="*/ 205 w 375"/>
                <a:gd name="T17" fmla="*/ 307 h 657"/>
                <a:gd name="T18" fmla="*/ 188 w 375"/>
                <a:gd name="T19" fmla="*/ 182 h 657"/>
                <a:gd name="T20" fmla="*/ 188 w 375"/>
                <a:gd name="T21" fmla="*/ 65 h 657"/>
                <a:gd name="T22" fmla="*/ 161 w 375"/>
                <a:gd name="T23" fmla="*/ 69 h 657"/>
                <a:gd name="T24" fmla="*/ 0 w 375"/>
                <a:gd name="T25" fmla="*/ 61 h 657"/>
                <a:gd name="T26" fmla="*/ 0 w 375"/>
                <a:gd name="T27" fmla="*/ 29 h 657"/>
                <a:gd name="T28" fmla="*/ 161 w 375"/>
                <a:gd name="T29" fmla="*/ 16 h 657"/>
                <a:gd name="T30" fmla="*/ 250 w 375"/>
                <a:gd name="T31" fmla="*/ 0 h 657"/>
                <a:gd name="T32" fmla="*/ 307 w 375"/>
                <a:gd name="T33" fmla="*/ 9 h 657"/>
                <a:gd name="T34" fmla="*/ 326 w 375"/>
                <a:gd name="T35" fmla="*/ 26 h 657"/>
                <a:gd name="T36" fmla="*/ 345 w 375"/>
                <a:gd name="T37" fmla="*/ 74 h 657"/>
                <a:gd name="T38" fmla="*/ 345 w 375"/>
                <a:gd name="T39" fmla="*/ 74 h 657"/>
                <a:gd name="T40" fmla="*/ 346 w 375"/>
                <a:gd name="T41" fmla="*/ 123 h 657"/>
                <a:gd name="T42" fmla="*/ 332 w 375"/>
                <a:gd name="T43" fmla="*/ 251 h 657"/>
                <a:gd name="T44" fmla="*/ 325 w 375"/>
                <a:gd name="T45" fmla="*/ 305 h 657"/>
                <a:gd name="T46" fmla="*/ 350 w 375"/>
                <a:gd name="T47" fmla="*/ 353 h 657"/>
                <a:gd name="T48" fmla="*/ 366 w 375"/>
                <a:gd name="T49" fmla="*/ 438 h 657"/>
                <a:gd name="T50" fmla="*/ 355 w 375"/>
                <a:gd name="T51" fmla="*/ 657 h 657"/>
                <a:gd name="T52" fmla="*/ 308 w 375"/>
                <a:gd name="T53" fmla="*/ 657 h 657"/>
                <a:gd name="T54" fmla="*/ 297 w 375"/>
                <a:gd name="T55" fmla="*/ 431 h 657"/>
                <a:gd name="T56" fmla="*/ 277 w 375"/>
                <a:gd name="T57" fmla="*/ 40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5" h="657">
                  <a:moveTo>
                    <a:pt x="297" y="25"/>
                  </a:moveTo>
                  <a:cubicBezTo>
                    <a:pt x="271" y="125"/>
                    <a:pt x="271" y="125"/>
                    <a:pt x="271" y="125"/>
                  </a:cubicBezTo>
                  <a:cubicBezTo>
                    <a:pt x="297" y="176"/>
                    <a:pt x="297" y="176"/>
                    <a:pt x="297" y="176"/>
                  </a:cubicBezTo>
                  <a:cubicBezTo>
                    <a:pt x="321" y="138"/>
                    <a:pt x="321" y="138"/>
                    <a:pt x="321" y="138"/>
                  </a:cubicBezTo>
                  <a:lnTo>
                    <a:pt x="297" y="25"/>
                  </a:lnTo>
                  <a:close/>
                  <a:moveTo>
                    <a:pt x="277" y="407"/>
                  </a:moveTo>
                  <a:cubicBezTo>
                    <a:pt x="269" y="399"/>
                    <a:pt x="259" y="387"/>
                    <a:pt x="246" y="371"/>
                  </a:cubicBezTo>
                  <a:cubicBezTo>
                    <a:pt x="228" y="350"/>
                    <a:pt x="214" y="329"/>
                    <a:pt x="205" y="307"/>
                  </a:cubicBezTo>
                  <a:cubicBezTo>
                    <a:pt x="205" y="307"/>
                    <a:pt x="205" y="307"/>
                    <a:pt x="205" y="307"/>
                  </a:cubicBezTo>
                  <a:cubicBezTo>
                    <a:pt x="187" y="268"/>
                    <a:pt x="183" y="228"/>
                    <a:pt x="188" y="182"/>
                  </a:cubicBezTo>
                  <a:cubicBezTo>
                    <a:pt x="197" y="112"/>
                    <a:pt x="188" y="65"/>
                    <a:pt x="188" y="65"/>
                  </a:cubicBezTo>
                  <a:cubicBezTo>
                    <a:pt x="161" y="69"/>
                    <a:pt x="161" y="69"/>
                    <a:pt x="161" y="69"/>
                  </a:cubicBezTo>
                  <a:cubicBezTo>
                    <a:pt x="98" y="80"/>
                    <a:pt x="0" y="61"/>
                    <a:pt x="0" y="6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104" y="36"/>
                    <a:pt x="161" y="16"/>
                  </a:cubicBezTo>
                  <a:cubicBezTo>
                    <a:pt x="195" y="4"/>
                    <a:pt x="229" y="1"/>
                    <a:pt x="250" y="0"/>
                  </a:cubicBezTo>
                  <a:cubicBezTo>
                    <a:pt x="252" y="2"/>
                    <a:pt x="300" y="51"/>
                    <a:pt x="307" y="9"/>
                  </a:cubicBezTo>
                  <a:cubicBezTo>
                    <a:pt x="314" y="13"/>
                    <a:pt x="320" y="19"/>
                    <a:pt x="326" y="26"/>
                  </a:cubicBezTo>
                  <a:cubicBezTo>
                    <a:pt x="335" y="37"/>
                    <a:pt x="342" y="52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7" y="88"/>
                    <a:pt x="347" y="104"/>
                    <a:pt x="346" y="123"/>
                  </a:cubicBezTo>
                  <a:cubicBezTo>
                    <a:pt x="335" y="251"/>
                    <a:pt x="332" y="251"/>
                    <a:pt x="332" y="251"/>
                  </a:cubicBezTo>
                  <a:cubicBezTo>
                    <a:pt x="325" y="305"/>
                    <a:pt x="325" y="305"/>
                    <a:pt x="325" y="305"/>
                  </a:cubicBezTo>
                  <a:cubicBezTo>
                    <a:pt x="333" y="319"/>
                    <a:pt x="342" y="336"/>
                    <a:pt x="350" y="353"/>
                  </a:cubicBezTo>
                  <a:cubicBezTo>
                    <a:pt x="375" y="404"/>
                    <a:pt x="366" y="438"/>
                    <a:pt x="366" y="438"/>
                  </a:cubicBezTo>
                  <a:cubicBezTo>
                    <a:pt x="355" y="657"/>
                    <a:pt x="355" y="657"/>
                    <a:pt x="355" y="657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297" y="431"/>
                    <a:pt x="297" y="431"/>
                    <a:pt x="297" y="431"/>
                  </a:cubicBezTo>
                  <a:cubicBezTo>
                    <a:pt x="297" y="431"/>
                    <a:pt x="297" y="431"/>
                    <a:pt x="277" y="4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7345" y="5925"/>
              <a:ext cx="1123" cy="2090"/>
            </a:xfrm>
            <a:custGeom>
              <a:avLst/>
              <a:gdLst>
                <a:gd name="T0" fmla="*/ 139 w 139"/>
                <a:gd name="T1" fmla="*/ 90 h 259"/>
                <a:gd name="T2" fmla="*/ 105 w 139"/>
                <a:gd name="T3" fmla="*/ 168 h 259"/>
                <a:gd name="T4" fmla="*/ 39 w 139"/>
                <a:gd name="T5" fmla="*/ 259 h 259"/>
                <a:gd name="T6" fmla="*/ 0 w 139"/>
                <a:gd name="T7" fmla="*/ 236 h 259"/>
                <a:gd name="T8" fmla="*/ 56 w 139"/>
                <a:gd name="T9" fmla="*/ 137 h 259"/>
                <a:gd name="T10" fmla="*/ 70 w 139"/>
                <a:gd name="T11" fmla="*/ 0 h 259"/>
                <a:gd name="T12" fmla="*/ 70 w 139"/>
                <a:gd name="T13" fmla="*/ 0 h 259"/>
                <a:gd name="T14" fmla="*/ 139 w 139"/>
                <a:gd name="T15" fmla="*/ 9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259">
                  <a:moveTo>
                    <a:pt x="139" y="90"/>
                  </a:moveTo>
                  <a:cubicBezTo>
                    <a:pt x="105" y="168"/>
                    <a:pt x="105" y="168"/>
                    <a:pt x="105" y="168"/>
                  </a:cubicBezTo>
                  <a:cubicBezTo>
                    <a:pt x="39" y="259"/>
                    <a:pt x="39" y="259"/>
                    <a:pt x="39" y="25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85" y="48"/>
                    <a:pt x="139" y="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6548" y="4200"/>
              <a:ext cx="613" cy="1298"/>
            </a:xfrm>
            <a:custGeom>
              <a:avLst/>
              <a:gdLst>
                <a:gd name="T0" fmla="*/ 68 w 76"/>
                <a:gd name="T1" fmla="*/ 8 h 161"/>
                <a:gd name="T2" fmla="*/ 74 w 76"/>
                <a:gd name="T3" fmla="*/ 20 h 161"/>
                <a:gd name="T4" fmla="*/ 42 w 76"/>
                <a:gd name="T5" fmla="*/ 152 h 161"/>
                <a:gd name="T6" fmla="*/ 30 w 76"/>
                <a:gd name="T7" fmla="*/ 160 h 161"/>
                <a:gd name="T8" fmla="*/ 0 w 76"/>
                <a:gd name="T9" fmla="*/ 152 h 161"/>
                <a:gd name="T10" fmla="*/ 37 w 76"/>
                <a:gd name="T11" fmla="*/ 0 h 161"/>
                <a:gd name="T12" fmla="*/ 68 w 76"/>
                <a:gd name="T13" fmla="*/ 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61">
                  <a:moveTo>
                    <a:pt x="68" y="8"/>
                  </a:moveTo>
                  <a:cubicBezTo>
                    <a:pt x="73" y="9"/>
                    <a:pt x="76" y="15"/>
                    <a:pt x="74" y="20"/>
                  </a:cubicBezTo>
                  <a:cubicBezTo>
                    <a:pt x="42" y="152"/>
                    <a:pt x="42" y="152"/>
                    <a:pt x="42" y="152"/>
                  </a:cubicBezTo>
                  <a:cubicBezTo>
                    <a:pt x="40" y="157"/>
                    <a:pt x="35" y="161"/>
                    <a:pt x="30" y="160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6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6400" y="4168"/>
              <a:ext cx="445" cy="1258"/>
            </a:xfrm>
            <a:custGeom>
              <a:avLst/>
              <a:gdLst>
                <a:gd name="T0" fmla="*/ 178 w 178"/>
                <a:gd name="T1" fmla="*/ 13 h 503"/>
                <a:gd name="T2" fmla="*/ 59 w 178"/>
                <a:gd name="T3" fmla="*/ 503 h 503"/>
                <a:gd name="T4" fmla="*/ 0 w 178"/>
                <a:gd name="T5" fmla="*/ 490 h 503"/>
                <a:gd name="T6" fmla="*/ 123 w 178"/>
                <a:gd name="T7" fmla="*/ 0 h 503"/>
                <a:gd name="T8" fmla="*/ 178 w 178"/>
                <a:gd name="T9" fmla="*/ 1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503">
                  <a:moveTo>
                    <a:pt x="178" y="13"/>
                  </a:moveTo>
                  <a:lnTo>
                    <a:pt x="59" y="503"/>
                  </a:lnTo>
                  <a:lnTo>
                    <a:pt x="0" y="490"/>
                  </a:lnTo>
                  <a:lnTo>
                    <a:pt x="123" y="0"/>
                  </a:lnTo>
                  <a:lnTo>
                    <a:pt x="178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490" y="3940"/>
              <a:ext cx="1218" cy="1453"/>
            </a:xfrm>
            <a:custGeom>
              <a:avLst/>
              <a:gdLst>
                <a:gd name="T0" fmla="*/ 487 w 487"/>
                <a:gd name="T1" fmla="*/ 91 h 581"/>
                <a:gd name="T2" fmla="*/ 364 w 487"/>
                <a:gd name="T3" fmla="*/ 581 h 581"/>
                <a:gd name="T4" fmla="*/ 0 w 487"/>
                <a:gd name="T5" fmla="*/ 491 h 581"/>
                <a:gd name="T6" fmla="*/ 122 w 487"/>
                <a:gd name="T7" fmla="*/ 0 h 581"/>
                <a:gd name="T8" fmla="*/ 122 w 487"/>
                <a:gd name="T9" fmla="*/ 0 h 581"/>
                <a:gd name="T10" fmla="*/ 190 w 487"/>
                <a:gd name="T11" fmla="*/ 17 h 581"/>
                <a:gd name="T12" fmla="*/ 242 w 487"/>
                <a:gd name="T13" fmla="*/ 30 h 581"/>
                <a:gd name="T14" fmla="*/ 384 w 487"/>
                <a:gd name="T15" fmla="*/ 65 h 581"/>
                <a:gd name="T16" fmla="*/ 435 w 487"/>
                <a:gd name="T17" fmla="*/ 78 h 581"/>
                <a:gd name="T18" fmla="*/ 487 w 487"/>
                <a:gd name="T19" fmla="*/ 91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7" h="581">
                  <a:moveTo>
                    <a:pt x="487" y="91"/>
                  </a:moveTo>
                  <a:lnTo>
                    <a:pt x="364" y="581"/>
                  </a:lnTo>
                  <a:lnTo>
                    <a:pt x="0" y="491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90" y="17"/>
                  </a:lnTo>
                  <a:lnTo>
                    <a:pt x="242" y="30"/>
                  </a:lnTo>
                  <a:lnTo>
                    <a:pt x="384" y="65"/>
                  </a:lnTo>
                  <a:lnTo>
                    <a:pt x="435" y="78"/>
                  </a:lnTo>
                  <a:lnTo>
                    <a:pt x="487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900" y="3733"/>
              <a:ext cx="873" cy="403"/>
            </a:xfrm>
            <a:custGeom>
              <a:avLst/>
              <a:gdLst>
                <a:gd name="T0" fmla="*/ 54 w 108"/>
                <a:gd name="T1" fmla="*/ 13 h 50"/>
                <a:gd name="T2" fmla="*/ 84 w 108"/>
                <a:gd name="T3" fmla="*/ 50 h 50"/>
                <a:gd name="T4" fmla="*/ 68 w 108"/>
                <a:gd name="T5" fmla="*/ 46 h 50"/>
                <a:gd name="T6" fmla="*/ 51 w 108"/>
                <a:gd name="T7" fmla="*/ 27 h 50"/>
                <a:gd name="T8" fmla="*/ 24 w 108"/>
                <a:gd name="T9" fmla="*/ 35 h 50"/>
                <a:gd name="T10" fmla="*/ 8 w 108"/>
                <a:gd name="T11" fmla="*/ 31 h 50"/>
                <a:gd name="T12" fmla="*/ 54 w 108"/>
                <a:gd name="T13" fmla="*/ 1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50">
                  <a:moveTo>
                    <a:pt x="54" y="13"/>
                  </a:moveTo>
                  <a:cubicBezTo>
                    <a:pt x="108" y="27"/>
                    <a:pt x="84" y="50"/>
                    <a:pt x="84" y="50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8" y="46"/>
                    <a:pt x="75" y="33"/>
                    <a:pt x="51" y="27"/>
                  </a:cubicBezTo>
                  <a:cubicBezTo>
                    <a:pt x="26" y="21"/>
                    <a:pt x="24" y="35"/>
                    <a:pt x="24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2"/>
                    <a:pt x="0" y="0"/>
                    <a:pt x="5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353" y="3910"/>
              <a:ext cx="443" cy="1258"/>
            </a:xfrm>
            <a:custGeom>
              <a:avLst/>
              <a:gdLst>
                <a:gd name="T0" fmla="*/ 177 w 177"/>
                <a:gd name="T1" fmla="*/ 12 h 503"/>
                <a:gd name="T2" fmla="*/ 177 w 177"/>
                <a:gd name="T3" fmla="*/ 12 h 503"/>
                <a:gd name="T4" fmla="*/ 55 w 177"/>
                <a:gd name="T5" fmla="*/ 503 h 503"/>
                <a:gd name="T6" fmla="*/ 0 w 177"/>
                <a:gd name="T7" fmla="*/ 487 h 503"/>
                <a:gd name="T8" fmla="*/ 123 w 177"/>
                <a:gd name="T9" fmla="*/ 0 h 503"/>
                <a:gd name="T10" fmla="*/ 177 w 177"/>
                <a:gd name="T11" fmla="*/ 1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503">
                  <a:moveTo>
                    <a:pt x="177" y="12"/>
                  </a:moveTo>
                  <a:lnTo>
                    <a:pt x="177" y="12"/>
                  </a:lnTo>
                  <a:lnTo>
                    <a:pt x="55" y="503"/>
                  </a:lnTo>
                  <a:lnTo>
                    <a:pt x="0" y="487"/>
                  </a:lnTo>
                  <a:lnTo>
                    <a:pt x="123" y="0"/>
                  </a:lnTo>
                  <a:lnTo>
                    <a:pt x="177" y="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055" y="3838"/>
              <a:ext cx="605" cy="1290"/>
            </a:xfrm>
            <a:custGeom>
              <a:avLst/>
              <a:gdLst>
                <a:gd name="T0" fmla="*/ 75 w 75"/>
                <a:gd name="T1" fmla="*/ 9 h 160"/>
                <a:gd name="T2" fmla="*/ 37 w 75"/>
                <a:gd name="T3" fmla="*/ 160 h 160"/>
                <a:gd name="T4" fmla="*/ 8 w 75"/>
                <a:gd name="T5" fmla="*/ 153 h 160"/>
                <a:gd name="T6" fmla="*/ 2 w 75"/>
                <a:gd name="T7" fmla="*/ 141 h 160"/>
                <a:gd name="T8" fmla="*/ 35 w 75"/>
                <a:gd name="T9" fmla="*/ 9 h 160"/>
                <a:gd name="T10" fmla="*/ 46 w 75"/>
                <a:gd name="T11" fmla="*/ 1 h 160"/>
                <a:gd name="T12" fmla="*/ 75 w 75"/>
                <a:gd name="T13" fmla="*/ 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160">
                  <a:moveTo>
                    <a:pt x="75" y="9"/>
                  </a:moveTo>
                  <a:cubicBezTo>
                    <a:pt x="37" y="160"/>
                    <a:pt x="37" y="160"/>
                    <a:pt x="37" y="160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3" y="152"/>
                    <a:pt x="0" y="146"/>
                    <a:pt x="2" y="141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6" y="4"/>
                    <a:pt x="41" y="0"/>
                    <a:pt x="46" y="1"/>
                  </a:cubicBezTo>
                  <a:lnTo>
                    <a:pt x="75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673786" y="171163"/>
            <a:ext cx="28721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zh-CN" sz="32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打卡流程图</a:t>
            </a:r>
            <a:endParaRPr lang="zh-CN" altLang="zh-CN" sz="32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2" name="图示 1"/>
          <p:cNvGraphicFramePr/>
          <p:nvPr/>
        </p:nvGraphicFramePr>
        <p:xfrm>
          <a:off x="841375" y="1119505"/>
          <a:ext cx="1064133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-12700" y="932180"/>
            <a:ext cx="12466320" cy="5931535"/>
          </a:xfrm>
          <a:prstGeom prst="rect">
            <a:avLst/>
          </a:prstGeom>
          <a:blipFill rotWithShape="1">
            <a:blip r:embed="rId1">
              <a:alphaModFix amt="66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221720" y="5856605"/>
            <a:ext cx="945515" cy="100774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73786" y="171163"/>
            <a:ext cx="26689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zh-CN" sz="32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手机演示</a:t>
            </a:r>
            <a:r>
              <a:rPr lang="en-US" altLang="zh-CN" sz="32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endParaRPr lang="en-US" altLang="zh-CN" sz="32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6850" y="931545"/>
            <a:ext cx="7663180" cy="5932805"/>
            <a:chOff x="956" y="3406"/>
            <a:chExt cx="8030" cy="7394"/>
          </a:xfrm>
        </p:grpSpPr>
        <p:sp>
          <p:nvSpPr>
            <p:cNvPr id="4" name="燕尾形 3"/>
            <p:cNvSpPr/>
            <p:nvPr/>
          </p:nvSpPr>
          <p:spPr>
            <a:xfrm>
              <a:off x="1186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1524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5652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>
              <a:off x="5314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974" y="3406"/>
              <a:ext cx="1088" cy="49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办事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214" y="3406"/>
              <a:ext cx="1888" cy="49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l">
                <a:defRPr/>
              </a:pPr>
              <a:r>
                <a:rPr lang="zh-CN" altLang="en-US" sz="20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掌上办事</a:t>
              </a:r>
              <a:endPara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8" name="图片 17" descr="办事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6" y="4123"/>
              <a:ext cx="3914" cy="6677"/>
            </a:xfrm>
            <a:prstGeom prst="rect">
              <a:avLst/>
            </a:prstGeom>
          </p:spPr>
        </p:pic>
        <p:pic>
          <p:nvPicPr>
            <p:cNvPr id="19" name="图片 18" descr="掌上办事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8" y="4123"/>
              <a:ext cx="3958" cy="6677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8007350" y="2243455"/>
            <a:ext cx="4058285" cy="3390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</a:t>
            </a:r>
            <a:r>
              <a:rPr lang="zh-CN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、微信关注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深圳人社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公众号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lnSpc>
                <a:spcPct val="90000"/>
              </a:lnSpc>
              <a:buNone/>
            </a:pP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、点击页面左下角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办事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buNone/>
            </a:pP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3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、点击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掌上办事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2700" y="932180"/>
            <a:ext cx="12466320" cy="5931535"/>
          </a:xfrm>
          <a:prstGeom prst="rect">
            <a:avLst/>
          </a:prstGeom>
          <a:blipFill rotWithShape="1">
            <a:blip r:embed="rId1">
              <a:alphaModFix amt="66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221720" y="5856605"/>
            <a:ext cx="945515" cy="100774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73786" y="171163"/>
            <a:ext cx="26689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zh-CN" sz="32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手机演示</a:t>
            </a:r>
            <a:r>
              <a:rPr lang="en-US" altLang="zh-CN" sz="32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B</a:t>
            </a:r>
            <a:endParaRPr lang="en-US" altLang="zh-CN" sz="32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79070" y="931545"/>
            <a:ext cx="7720330" cy="5932805"/>
            <a:chOff x="1186" y="3406"/>
            <a:chExt cx="7328" cy="7394"/>
          </a:xfrm>
        </p:grpSpPr>
        <p:sp>
          <p:nvSpPr>
            <p:cNvPr id="4" name="燕尾形 3"/>
            <p:cNvSpPr/>
            <p:nvPr/>
          </p:nvSpPr>
          <p:spPr>
            <a:xfrm>
              <a:off x="1186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1524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5584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>
              <a:off x="5246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974" y="3406"/>
              <a:ext cx="1088" cy="49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注册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146" y="3406"/>
              <a:ext cx="1888" cy="49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l">
                <a:defRPr/>
              </a:pPr>
              <a:r>
                <a:rPr lang="zh-CN" altLang="en-US" sz="20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个人注册</a:t>
              </a:r>
              <a:endPara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8" name="图片 17" descr="C:\Users\Administrator\Desktop\PPT素材\微信图片_20220530115921.png微信图片_2022053011592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186" y="4140"/>
              <a:ext cx="3542" cy="6660"/>
            </a:xfrm>
            <a:prstGeom prst="rect">
              <a:avLst/>
            </a:prstGeom>
          </p:spPr>
        </p:pic>
        <p:pic>
          <p:nvPicPr>
            <p:cNvPr id="19" name="图片 18" descr="C:\Users\Administrator\Desktop\PPT素材\注册1.jpg注册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881" y="4140"/>
              <a:ext cx="3633" cy="6660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7966075" y="2436495"/>
            <a:ext cx="4058285" cy="27495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lnSpc>
                <a:spcPct val="90000"/>
              </a:lnSpc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4</a:t>
            </a:r>
            <a:r>
              <a:rPr lang="zh-CN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、点击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注册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lnSpc>
                <a:spcPct val="90000"/>
              </a:lnSpc>
              <a:buNone/>
            </a:pP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5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、点击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个人注册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lnSpc>
                <a:spcPct val="90000"/>
              </a:lnSpc>
              <a:buNone/>
            </a:pP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6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、按要求设置账号，填写相关信息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-12700" y="932180"/>
            <a:ext cx="12466320" cy="5931535"/>
          </a:xfrm>
          <a:prstGeom prst="rect">
            <a:avLst/>
          </a:prstGeom>
          <a:blipFill rotWithShape="1">
            <a:blip r:embed="rId2">
              <a:alphaModFix amt="66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221720" y="5856605"/>
            <a:ext cx="945515" cy="100774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73786" y="171163"/>
            <a:ext cx="26689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zh-CN" sz="32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手机演示</a:t>
            </a:r>
            <a:r>
              <a:rPr lang="en-US" altLang="zh-CN" sz="32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endParaRPr lang="en-US" altLang="zh-CN" sz="32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50495" y="931545"/>
            <a:ext cx="7667625" cy="5932805"/>
            <a:chOff x="1186" y="3406"/>
            <a:chExt cx="7372" cy="7394"/>
          </a:xfrm>
        </p:grpSpPr>
        <p:sp>
          <p:nvSpPr>
            <p:cNvPr id="4" name="燕尾形 3"/>
            <p:cNvSpPr/>
            <p:nvPr/>
          </p:nvSpPr>
          <p:spPr>
            <a:xfrm>
              <a:off x="1186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1524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5330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>
              <a:off x="4992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974" y="3406"/>
              <a:ext cx="1088" cy="49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下一步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892" y="3406"/>
              <a:ext cx="1888" cy="49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l">
                <a:defRPr/>
              </a:pPr>
              <a:r>
                <a:rPr lang="zh-CN" altLang="en-US" sz="20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技工院校学生</a:t>
              </a:r>
              <a:endPara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8" name="图片 17" descr="C:\Users\Administrator\Desktop\PPT素材\注册3.jpg注册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186" y="4123"/>
              <a:ext cx="3595" cy="6677"/>
            </a:xfrm>
            <a:prstGeom prst="rect">
              <a:avLst/>
            </a:prstGeom>
          </p:spPr>
        </p:pic>
        <p:pic>
          <p:nvPicPr>
            <p:cNvPr id="19" name="图片 18" descr="C:\Users\Administrator\Desktop\PPT素材\囧.jpg囧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993" y="4123"/>
              <a:ext cx="3565" cy="6677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8007350" y="2310130"/>
            <a:ext cx="4058285" cy="3242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lnSpc>
                <a:spcPct val="90000"/>
              </a:lnSpc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7</a:t>
            </a:r>
            <a:r>
              <a:rPr lang="zh-CN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、信息填写完毕点击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下一步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注册完成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lnSpc>
                <a:spcPct val="90000"/>
              </a:lnSpc>
              <a:buNone/>
            </a:pP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8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、返回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掌上办事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点击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技工院校学生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buNone/>
            </a:pP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-12700" y="932180"/>
            <a:ext cx="12466320" cy="5931535"/>
          </a:xfrm>
          <a:prstGeom prst="rect">
            <a:avLst/>
          </a:prstGeom>
          <a:blipFill rotWithShape="1">
            <a:blip r:embed="rId1">
              <a:alphaModFix amt="66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221720" y="5856605"/>
            <a:ext cx="945515" cy="100774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en-US" altLang="zh-CN" sz="40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73786" y="171163"/>
            <a:ext cx="26689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zh-CN" sz="32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手机演示</a:t>
            </a:r>
            <a:r>
              <a:rPr lang="en-US" altLang="zh-CN" sz="3200" b="1" spc="300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endParaRPr lang="en-US" altLang="zh-CN" sz="3200" b="1" spc="300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270" y="931545"/>
            <a:ext cx="7767320" cy="5932805"/>
            <a:chOff x="1186" y="3406"/>
            <a:chExt cx="6631" cy="7394"/>
          </a:xfrm>
        </p:grpSpPr>
        <p:sp>
          <p:nvSpPr>
            <p:cNvPr id="4" name="燕尾形 3"/>
            <p:cNvSpPr/>
            <p:nvPr/>
          </p:nvSpPr>
          <p:spPr>
            <a:xfrm>
              <a:off x="1186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1524" y="3406"/>
              <a:ext cx="450" cy="563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5330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>
              <a:off x="4992" y="3406"/>
              <a:ext cx="450" cy="563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974" y="3406"/>
              <a:ext cx="1647" cy="49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考勤地点管理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892" y="3406"/>
              <a:ext cx="1888" cy="49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l">
                <a:defRPr/>
              </a:pPr>
              <a:r>
                <a:rPr lang="zh-CN" altLang="en-US" sz="20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提交</a:t>
              </a:r>
              <a:endPara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8" name="图片 17" descr="C:\Users\Administrator\Desktop\PPT素材\考勤地点管理.png考勤地点管理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350" y="4123"/>
              <a:ext cx="3190" cy="6677"/>
            </a:xfrm>
            <a:prstGeom prst="rect">
              <a:avLst/>
            </a:prstGeom>
          </p:spPr>
        </p:pic>
        <p:pic>
          <p:nvPicPr>
            <p:cNvPr id="19" name="图片 18" descr="C:\Users\Administrator\Desktop\PPT素材\地图.png地图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716" y="4123"/>
              <a:ext cx="3101" cy="6677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8007350" y="2176780"/>
            <a:ext cx="4058285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9</a:t>
            </a:r>
            <a:r>
              <a:rPr lang="zh-CN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、点击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考勤地点管理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buNone/>
            </a:pP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buNone/>
            </a:pP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、点击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提交</a:t>
            </a:r>
            <a:r>
              <a:rPr lang="en-US" altLang="zh-CN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打卡完成</a:t>
            </a:r>
            <a:endParaRPr lang="en-US" altLang="zh-CN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buNone/>
            </a:pPr>
            <a:endParaRPr lang="zh-CN" altLang="en-US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>
              <a:buNone/>
            </a:pPr>
            <a:r>
              <a:rPr lang="zh-CN" altLang="en-US" sz="3200" b="1" u="sng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温馨提示：到达上班地点后再打卡</a:t>
            </a:r>
            <a:endParaRPr lang="zh-CN" altLang="en-US" sz="3200" b="1" u="sng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10008" y="2568842"/>
            <a:ext cx="53719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spc="500" dirty="0" smtClean="0">
                <a:solidFill>
                  <a:prstClr val="black"/>
                </a:solidFill>
                <a:latin typeface="思源黑体 CN Bold"/>
                <a:ea typeface="思源黑体 CN Normal"/>
              </a:rPr>
              <a:t>谢谢聆听</a:t>
            </a:r>
            <a:endParaRPr lang="zh-CN" altLang="en-US" sz="9600" b="1" spc="500" dirty="0">
              <a:solidFill>
                <a:prstClr val="black"/>
              </a:solidFill>
              <a:latin typeface="思源黑体 CN Bold"/>
              <a:ea typeface="思源黑体 CN Norm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29300" y="3946380"/>
            <a:ext cx="42988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 smtClean="0">
                <a:gradFill>
                  <a:gsLst>
                    <a:gs pos="0">
                      <a:srgbClr val="27CED7"/>
                    </a:gs>
                    <a:gs pos="100000">
                      <a:srgbClr val="335B74"/>
                    </a:gs>
                    <a:gs pos="70000">
                      <a:srgbClr val="2683C6"/>
                    </a:gs>
                  </a:gsLst>
                  <a:lin ang="0" scaled="1"/>
                </a:gradFill>
                <a:ea typeface="思源黑体 CN Normal"/>
              </a:rPr>
              <a:t>THANK YOU FOR LISTENING</a:t>
            </a:r>
            <a:endParaRPr lang="en-US" altLang="zh-CN" sz="4000" b="1" dirty="0">
              <a:gradFill>
                <a:gsLst>
                  <a:gs pos="0">
                    <a:srgbClr val="27CED7"/>
                  </a:gs>
                  <a:gs pos="100000">
                    <a:srgbClr val="335B74"/>
                  </a:gs>
                  <a:gs pos="70000">
                    <a:srgbClr val="2683C6"/>
                  </a:gs>
                </a:gsLst>
                <a:lin ang="0" scaled="1"/>
              </a:gradFill>
              <a:ea typeface="思源黑体 CN Normal"/>
            </a:endParaRPr>
          </a:p>
        </p:txBody>
      </p:sp>
      <p:sp>
        <p:nvSpPr>
          <p:cNvPr id="5" name="圆角矩形 4"/>
          <p:cNvSpPr/>
          <p:nvPr/>
        </p:nvSpPr>
        <p:spPr>
          <a:xfrm rot="2700000">
            <a:off x="9821501" y="1732285"/>
            <a:ext cx="529674" cy="529674"/>
          </a:xfrm>
          <a:prstGeom prst="roundRect">
            <a:avLst/>
          </a:prstGeom>
          <a:solidFill>
            <a:schemeClr val="accent3"/>
          </a:solidFill>
          <a:ln w="1016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 rot="2700000">
            <a:off x="9029078" y="2226811"/>
            <a:ext cx="289695" cy="289695"/>
          </a:xfrm>
          <a:prstGeom prst="roundRect">
            <a:avLst/>
          </a:prstGeom>
          <a:solidFill>
            <a:schemeClr val="accent3"/>
          </a:solidFill>
          <a:ln w="1016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49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自定义 13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AB5BE"/>
      </a:accent3>
      <a:accent4>
        <a:srgbClr val="0BD0D9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</a:spPr>
      <a:bodyPr rtlCol="0" anchor="ctr"/>
      <a:lstStyle>
        <a:defPPr algn="l">
          <a:defRPr lang="en-US" altLang="zh-CN" sz="4000">
            <a:solidFill>
              <a:schemeClr val="tx1"/>
            </a:solidFill>
            <a:uFillTx/>
            <a:latin typeface="仿宋" panose="02010609060101010101" charset="-122"/>
            <a:ea typeface="仿宋" panose="02010609060101010101" charset="-122"/>
            <a:cs typeface="仿宋" panose="02010609060101010101" charset="-122"/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1687</Words>
  <Application>WPS 演示</Application>
  <PresentationFormat>宽屏</PresentationFormat>
  <Paragraphs>377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51" baseType="lpstr">
      <vt:lpstr>Arial</vt:lpstr>
      <vt:lpstr>宋体</vt:lpstr>
      <vt:lpstr>Wingdings</vt:lpstr>
      <vt:lpstr>仿宋</vt:lpstr>
      <vt:lpstr>楷体</vt:lpstr>
      <vt:lpstr>思源黑体 CN Bold</vt:lpstr>
      <vt:lpstr>黑体</vt:lpstr>
      <vt:lpstr>思源黑体 CN Normal</vt:lpstr>
      <vt:lpstr>Impact</vt:lpstr>
      <vt:lpstr>思源黑体 CN Light</vt:lpstr>
      <vt:lpstr>思源黑体 CN Bold</vt:lpstr>
      <vt:lpstr>微软雅黑</vt:lpstr>
      <vt:lpstr>方正姚体</vt:lpstr>
      <vt:lpstr>Segoe Print</vt:lpstr>
      <vt:lpstr>Arial Unicode MS</vt:lpstr>
      <vt:lpstr>Calibri</vt:lpstr>
      <vt:lpstr>Wingdings</vt:lpstr>
      <vt:lpstr>微软雅黑 Light</vt:lpstr>
      <vt:lpstr>新宋体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稻壳儿</Company>
  <LinksUpToDate>false</LinksUpToDate>
  <SharedDoc>false</SharedDoc>
  <HyperlinksChanged>false</HyperlinksChanged>
  <AppVersion>14.0000</AppVersion>
  <Manager>稻壳儿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教育PPT</dc:title>
  <dc:creator>花儿小姐</dc:creator>
  <dc:subject>PPT模板</dc:subject>
  <cp:lastModifiedBy>Administrator</cp:lastModifiedBy>
  <cp:revision>249</cp:revision>
  <dcterms:created xsi:type="dcterms:W3CDTF">2019-09-05T07:12:00Z</dcterms:created>
  <dcterms:modified xsi:type="dcterms:W3CDTF">2022-06-06T03:38:32Z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2052-11.8.2.8808</vt:lpwstr>
  </property>
  <property fmtid="{D5CDD505-2E9C-101B-9397-08002B2CF9AE}" pid="3" name="KSOTemplateUUID">
    <vt:lpwstr>v1.0_mb_ncsN1BFDgOa+d+vUMjpSew==</vt:lpwstr>
  </property>
</Properties>
</file>